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  <p:sldMasterId id="2147483684" r:id="rId2"/>
  </p:sldMasterIdLst>
  <p:notesMasterIdLst>
    <p:notesMasterId r:id="rId44"/>
  </p:notesMasterIdLst>
  <p:sldIdLst>
    <p:sldId id="256" r:id="rId3"/>
    <p:sldId id="257" r:id="rId4"/>
    <p:sldId id="258" r:id="rId5"/>
    <p:sldId id="274" r:id="rId6"/>
    <p:sldId id="301" r:id="rId7"/>
    <p:sldId id="330" r:id="rId8"/>
    <p:sldId id="259" r:id="rId9"/>
    <p:sldId id="260" r:id="rId10"/>
    <p:sldId id="261" r:id="rId11"/>
    <p:sldId id="314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318" r:id="rId23"/>
    <p:sldId id="273" r:id="rId24"/>
    <p:sldId id="311" r:id="rId25"/>
    <p:sldId id="312" r:id="rId26"/>
    <p:sldId id="275" r:id="rId27"/>
    <p:sldId id="315" r:id="rId28"/>
    <p:sldId id="321" r:id="rId29"/>
    <p:sldId id="322" r:id="rId30"/>
    <p:sldId id="317" r:id="rId31"/>
    <p:sldId id="320" r:id="rId32"/>
    <p:sldId id="316" r:id="rId33"/>
    <p:sldId id="319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280" r:id="rId42"/>
    <p:sldId id="294" r:id="rId43"/>
  </p:sldIdLst>
  <p:sldSz cx="9144000" cy="5143500" type="screen16x9"/>
  <p:notesSz cx="6858000" cy="9144000"/>
  <p:embeddedFontLst>
    <p:embeddedFont>
      <p:font typeface="Arvo" panose="020B0600000101010101" charset="-127"/>
      <p:regular r:id="rId45"/>
      <p:bold r:id="rId46"/>
      <p:italic r:id="rId47"/>
      <p:boldItalic r:id="rId48"/>
    </p:embeddedFont>
    <p:embeddedFont>
      <p:font typeface="Bodoni" panose="020B0600000101010101" charset="-127"/>
      <p:regular r:id="rId49"/>
      <p:bold r:id="rId50"/>
      <p:italic r:id="rId51"/>
      <p:boldItalic r:id="rId52"/>
    </p:embeddedFont>
    <p:embeddedFont>
      <p:font typeface="Proxima Nova" panose="020B0600000101010101" charset="-127"/>
      <p:regular r:id="rId53"/>
      <p:bold r:id="rId54"/>
      <p:italic r:id="rId55"/>
      <p:boldItalic r:id="rId56"/>
    </p:embeddedFont>
    <p:embeddedFont>
      <p:font typeface="Proxima Nova Semibold" panose="020B0600000101010101" charset="-127"/>
      <p:regular r:id="rId57"/>
      <p:bold r:id="rId58"/>
      <p:boldItalic r:id="rId59"/>
    </p:embeddedFont>
    <p:embeddedFont>
      <p:font typeface="Quicksand Light" panose="020B0600000101010101" charset="-127"/>
      <p:regular r:id="rId60"/>
      <p:bold r:id="rId61"/>
    </p:embeddedFont>
    <p:embeddedFont>
      <p:font typeface="Ubuntu" panose="020B0600000101010101" charset="-127"/>
      <p:regular r:id="rId62"/>
      <p:bold r:id="rId63"/>
      <p:italic r:id="rId64"/>
      <p:boldItalic r:id="rId65"/>
    </p:embeddedFont>
    <p:embeddedFont>
      <p:font typeface="Ubuntu Light" panose="020B0600000101010101" charset="-127"/>
      <p:regular r:id="rId66"/>
      <p:bold r:id="rId67"/>
      <p:italic r:id="rId68"/>
      <p:boldItalic r:id="rId69"/>
    </p:embeddedFont>
    <p:embeddedFont>
      <p:font typeface="Ubuntu Medium" panose="020B0600000101010101" charset="-127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2">
          <p15:clr>
            <a:srgbClr val="A4A3A4"/>
          </p15:clr>
        </p15:guide>
        <p15:guide id="3" orient="horz" pos="2870">
          <p15:clr>
            <a:srgbClr val="A4A3A4"/>
          </p15:clr>
        </p15:guide>
        <p15:guide id="4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B010DCE-D46B-4F8B-8430-7A71DB6EFF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3" autoAdjust="0"/>
    <p:restoredTop sz="96579"/>
  </p:normalViewPr>
  <p:slideViewPr>
    <p:cSldViewPr snapToGrid="0">
      <p:cViewPr varScale="1">
        <p:scale>
          <a:sx n="103" d="100"/>
          <a:sy n="103" d="100"/>
        </p:scale>
        <p:origin x="965" y="82"/>
      </p:cViewPr>
      <p:guideLst>
        <p:guide orient="horz"/>
        <p:guide orient="horz" pos="3052"/>
        <p:guide orient="horz" pos="2870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72" Type="http://schemas.openxmlformats.org/officeDocument/2006/relationships/font" Target="fonts/font2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font" Target="fonts/font2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 lang="ko-KR" altLang="en-US"/>
            </a:pPr>
            <a:endParaRPr 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18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42eb61d9d_0_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83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0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16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42eb61d9d_0_6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5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85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29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57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93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38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29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86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14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518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1" name="Google Shape;9191;g4afde99e50_0_8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2" name="Google Shape;9192;g4afde99e50_0_8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708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1" name="Google Shape;9191;g4afde99e50_0_8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2" name="Google Shape;9192;g4afde99e50_0_8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588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1" name="Google Shape;9191;g4afde99e50_0_8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2" name="Google Shape;9192;g4afde99e50_0_8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87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42eb61d9d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42eb61d9d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42eb61d9d_0_1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42eb61d9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42eb61d9d_0_70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2" name="Google Shape;5162;g4afde99e50_0_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3" name="Google Shape;5163;g4afde99e50_0_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3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b61d9d_0_6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42eb61d9d_0_69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frame 1">
  <p:cSld name="CUSTOM_1_1_1_1"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65416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 &amp; 2 columns slide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19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62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71" r:id="rId14"/>
    <p:sldLayoutId id="214748368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8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2133900"/>
            <a:ext cx="674277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i="1">
                <a:solidFill>
                  <a:srgbClr val="434343"/>
                </a:solidFill>
              </a:rPr>
              <a:t>데이터  통계 </a:t>
            </a:r>
            <a:r>
              <a:rPr lang="en-US" altLang="ko-KR" i="1">
                <a:solidFill>
                  <a:srgbClr val="434343"/>
                </a:solidFill>
              </a:rPr>
              <a:t>– </a:t>
            </a:r>
            <a:r>
              <a:rPr lang="ko-KR" altLang="en-US" i="1">
                <a:solidFill>
                  <a:srgbClr val="434343"/>
                </a:solidFill>
              </a:rPr>
              <a:t>통계적 추론 과제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1474520" y="520390"/>
            <a:ext cx="6194960" cy="518862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CONVENIENT_global_confirmed_cases.csv</a:t>
            </a: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편리한 형식으로 정리한 국가별 확인 사례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1. 국가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오스트레일리아, 아르메니아, 아르헨티나, 엔티가 바부다, 앙골라, 안도라, 알제리, 알바니아, 아프가니스탄 9개의 국가로 구성되어 있음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2. 데이터 성질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각 데이터 열은 유효 데이터, 불일치 데이터, 누락 데이터로 구성되어 있으며 누란된 데이터인 </a:t>
            </a:r>
            <a:r>
              <a:rPr lang="en-US" altLang="ko-KR">
                <a:solidFill>
                  <a:srgbClr val="000000"/>
                </a:solidFill>
              </a:rPr>
              <a:t>Non </a:t>
            </a:r>
            <a:r>
              <a:rPr lang="ko-KR" altLang="en-US">
                <a:solidFill>
                  <a:srgbClr val="000000"/>
                </a:solidFill>
              </a:rPr>
              <a:t>값은 허용하지 않는다. 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10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48200694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170737" y="516067"/>
            <a:ext cx="4802525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CONVENIENT_global_deaths.csv</a:t>
            </a: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편리한 형식으로 정리한 국가별 사망 인구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1. 국가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오스트레일리아, 아르메니아, 아르헨티나, 엔티가 바부다, 앙골라, 안도라, 알제리, 알바니아, 아프가니스탄 9개의 국가로 구성되어 있음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2. 데이터 성질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각 데이터 열은 유효 데이터, 불일치 데이터, 누락 데이터로 구성되어 있으며 누란된 데이터인 </a:t>
            </a:r>
            <a:r>
              <a:rPr lang="en-US" altLang="ko-KR">
                <a:solidFill>
                  <a:srgbClr val="000000"/>
                </a:solidFill>
              </a:rPr>
              <a:t>Non </a:t>
            </a:r>
            <a:r>
              <a:rPr lang="ko-KR" altLang="en-US">
                <a:solidFill>
                  <a:srgbClr val="000000"/>
                </a:solidFill>
              </a:rPr>
              <a:t>값은 허용하지 않는다. 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11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1601919" y="538435"/>
            <a:ext cx="5940161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CONVENIENT_global_metadata_cases.csv</a:t>
            </a: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원시 </a:t>
            </a:r>
            <a:r>
              <a:rPr lang="en-US" altLang="ko-KR">
                <a:solidFill>
                  <a:srgbClr val="000000"/>
                </a:solidFill>
              </a:rPr>
              <a:t>John Hopkins university</a:t>
            </a:r>
            <a:r>
              <a:rPr lang="ko-KR" altLang="en-US">
                <a:solidFill>
                  <a:srgbClr val="000000"/>
                </a:solidFill>
              </a:rPr>
              <a:t>(</a:t>
            </a:r>
            <a:r>
              <a:rPr lang="en-US" altLang="ko-KR">
                <a:solidFill>
                  <a:srgbClr val="000000"/>
                </a:solidFill>
              </a:rPr>
              <a:t>JHU)</a:t>
            </a:r>
            <a:r>
              <a:rPr lang="ko-KR" altLang="en-US">
                <a:solidFill>
                  <a:srgbClr val="000000"/>
                </a:solidFill>
              </a:rPr>
              <a:t> 데이터에서 사용할 수 있는 메타데이터다.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1. 국가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중국, 캐나다, 프랑스, 영국, 오스트레일리아 등 전 국가 기준 데이터 집합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2. 데이터 성질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각 데이터 열은 유효 데이터, 불일치 데이터, 누락 데이터로 구성되어 있으며 누란된 데이터인 </a:t>
            </a:r>
            <a:r>
              <a:rPr lang="en-US" altLang="ko-KR">
                <a:solidFill>
                  <a:srgbClr val="000000"/>
                </a:solidFill>
              </a:rPr>
              <a:t>Non </a:t>
            </a:r>
            <a:r>
              <a:rPr lang="ko-KR" altLang="en-US">
                <a:solidFill>
                  <a:srgbClr val="000000"/>
                </a:solidFill>
              </a:rPr>
              <a:t>값은 허용하지 않는다.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국가별 위도(</a:t>
            </a:r>
            <a:r>
              <a:rPr lang="en-US" altLang="ko-KR">
                <a:solidFill>
                  <a:srgbClr val="000000"/>
                </a:solidFill>
              </a:rPr>
              <a:t>Lat)</a:t>
            </a:r>
            <a:r>
              <a:rPr lang="ko-KR" altLang="en-US">
                <a:solidFill>
                  <a:srgbClr val="000000"/>
                </a:solidFill>
              </a:rPr>
              <a:t>와 경도</a:t>
            </a:r>
            <a:r>
              <a:rPr lang="en-US" altLang="ko-KR">
                <a:solidFill>
                  <a:srgbClr val="000000"/>
                </a:solidFill>
              </a:rPr>
              <a:t>(Long)</a:t>
            </a:r>
            <a:r>
              <a:rPr lang="ko-KR" altLang="en-US">
                <a:solidFill>
                  <a:srgbClr val="000000"/>
                </a:solidFill>
              </a:rPr>
              <a:t>를 표시한다.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12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1748988" y="543033"/>
            <a:ext cx="5646024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CONVENIENT_us_confirmed_cases.csv</a:t>
            </a: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데이터 분석이 편리한 형식으로 미국에 의해 확인된 사례들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1. 국가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미국 기준 데이터 집합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2. 데이터 성질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각 데이터 열은 유효 데이터, 불일치 데이터, 누락 데이터로 구성되어 있으며 누란된 데이터인 </a:t>
            </a:r>
            <a:r>
              <a:rPr lang="en-US" altLang="ko-KR">
                <a:solidFill>
                  <a:srgbClr val="000000"/>
                </a:solidFill>
              </a:rPr>
              <a:t>Non </a:t>
            </a:r>
            <a:r>
              <a:rPr lang="ko-KR" altLang="en-US">
                <a:solidFill>
                  <a:srgbClr val="000000"/>
                </a:solidFill>
              </a:rPr>
              <a:t>값은 허용하지 않는다.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국가별 위도(</a:t>
            </a:r>
            <a:r>
              <a:rPr lang="en-US" altLang="ko-KR">
                <a:solidFill>
                  <a:srgbClr val="000000"/>
                </a:solidFill>
              </a:rPr>
              <a:t>Lat)</a:t>
            </a:r>
            <a:r>
              <a:rPr lang="ko-KR" altLang="en-US">
                <a:solidFill>
                  <a:srgbClr val="000000"/>
                </a:solidFill>
              </a:rPr>
              <a:t>와 경도</a:t>
            </a:r>
            <a:r>
              <a:rPr lang="en-US" altLang="ko-KR">
                <a:solidFill>
                  <a:srgbClr val="000000"/>
                </a:solidFill>
              </a:rPr>
              <a:t>(Long)</a:t>
            </a:r>
            <a:r>
              <a:rPr lang="ko-KR" altLang="en-US">
                <a:solidFill>
                  <a:srgbClr val="000000"/>
                </a:solidFill>
              </a:rPr>
              <a:t>를 표시한다.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13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503969" y="500187"/>
            <a:ext cx="4136061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CONVENIENT_us_deaths.csv</a:t>
            </a: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데이터 분석이 편리한 형식으로 미국에 의해 확인된 사망 사례들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1. 국가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미국기준 데이터 집합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2. 데이터 성질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각 데이터 열은 유효 데이터, 불일치 데이터, 누락 데이터로 구성되어 있으며 누란된 데이터인 </a:t>
            </a:r>
            <a:r>
              <a:rPr lang="en-US" altLang="ko-KR">
                <a:solidFill>
                  <a:srgbClr val="000000"/>
                </a:solidFill>
              </a:rPr>
              <a:t>Non </a:t>
            </a:r>
            <a:r>
              <a:rPr lang="ko-KR" altLang="en-US">
                <a:solidFill>
                  <a:srgbClr val="000000"/>
                </a:solidFill>
              </a:rPr>
              <a:t>값은 허용하지 않는다.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국가별 위도(</a:t>
            </a:r>
            <a:r>
              <a:rPr lang="en-US" altLang="ko-KR">
                <a:solidFill>
                  <a:srgbClr val="000000"/>
                </a:solidFill>
              </a:rPr>
              <a:t>Lat)</a:t>
            </a:r>
            <a:r>
              <a:rPr lang="ko-KR" altLang="en-US">
                <a:solidFill>
                  <a:srgbClr val="000000"/>
                </a:solidFill>
              </a:rPr>
              <a:t>와 경도</a:t>
            </a:r>
            <a:r>
              <a:rPr lang="en-US" altLang="ko-KR">
                <a:solidFill>
                  <a:srgbClr val="000000"/>
                </a:solidFill>
              </a:rPr>
              <a:t>(Long)</a:t>
            </a:r>
            <a:r>
              <a:rPr lang="ko-KR" altLang="en-US">
                <a:solidFill>
                  <a:srgbClr val="000000"/>
                </a:solidFill>
              </a:rPr>
              <a:t>를 표시한다.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14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305595" y="504101"/>
            <a:ext cx="4532810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CONVENIENT_us_metadata.csv</a:t>
            </a: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원시 </a:t>
            </a:r>
            <a:r>
              <a:rPr lang="en-US" altLang="ko-KR">
                <a:solidFill>
                  <a:srgbClr val="000000"/>
                </a:solidFill>
              </a:rPr>
              <a:t>John Hopkins university</a:t>
            </a:r>
            <a:r>
              <a:rPr lang="ko-KR" altLang="en-US">
                <a:solidFill>
                  <a:srgbClr val="000000"/>
                </a:solidFill>
              </a:rPr>
              <a:t>(</a:t>
            </a:r>
            <a:r>
              <a:rPr lang="en-US" altLang="ko-KR">
                <a:solidFill>
                  <a:srgbClr val="000000"/>
                </a:solidFill>
              </a:rPr>
              <a:t>JHU)</a:t>
            </a:r>
            <a:r>
              <a:rPr lang="ko-KR" altLang="en-US">
                <a:solidFill>
                  <a:srgbClr val="000000"/>
                </a:solidFill>
              </a:rPr>
              <a:t> 데이터에서 사용할 수 있는 메타데이터다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1. 국가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미국 기준 데이터 집합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2. 데이터 성질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각 데이터 열은 유효 데이터, 불일치 데이터, 누락 데이터로 구성되어 있으며 누란된 데이터인 </a:t>
            </a:r>
            <a:r>
              <a:rPr lang="en-US" altLang="ko-KR">
                <a:solidFill>
                  <a:srgbClr val="000000"/>
                </a:solidFill>
              </a:rPr>
              <a:t>Non </a:t>
            </a:r>
            <a:r>
              <a:rPr lang="ko-KR" altLang="en-US">
                <a:solidFill>
                  <a:srgbClr val="000000"/>
                </a:solidFill>
              </a:rPr>
              <a:t>값은 허용하지 않는다.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국가별 위도(</a:t>
            </a:r>
            <a:r>
              <a:rPr lang="en-US" altLang="ko-KR">
                <a:solidFill>
                  <a:srgbClr val="000000"/>
                </a:solidFill>
              </a:rPr>
              <a:t>Lat)</a:t>
            </a:r>
            <a:r>
              <a:rPr lang="ko-KR" altLang="en-US">
                <a:solidFill>
                  <a:srgbClr val="000000"/>
                </a:solidFill>
              </a:rPr>
              <a:t>와 경도</a:t>
            </a:r>
            <a:r>
              <a:rPr lang="en-US" altLang="ko-KR">
                <a:solidFill>
                  <a:srgbClr val="000000"/>
                </a:solidFill>
              </a:rPr>
              <a:t>(Long)</a:t>
            </a:r>
            <a:r>
              <a:rPr lang="ko-KR" altLang="en-US">
                <a:solidFill>
                  <a:srgbClr val="000000"/>
                </a:solidFill>
              </a:rPr>
              <a:t>를 표시한다.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15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113533" y="527409"/>
            <a:ext cx="4916934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RAW_global_confirmed_cases.csv</a:t>
            </a: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데이터 분석이 편리한 형식으로 미국 카운티에 의해 확인된 사례들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1. 국가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중국, 캐나다, 프랑스, 영국, 오스트레일리아 등 전 국가 기준 데이터 집합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2. 데이터 성질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각 데이터 열은 유효 데이터, 불일치 데이터, 누락 데이터로 구성되어 있으며 누란된 데이터인 </a:t>
            </a:r>
            <a:r>
              <a:rPr lang="en-US" altLang="ko-KR">
                <a:solidFill>
                  <a:srgbClr val="000000"/>
                </a:solidFill>
              </a:rPr>
              <a:t>Non </a:t>
            </a:r>
            <a:r>
              <a:rPr lang="ko-KR" altLang="en-US">
                <a:solidFill>
                  <a:srgbClr val="000000"/>
                </a:solidFill>
              </a:rPr>
              <a:t>값은 허용하지 않는다.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국가별 위도(</a:t>
            </a:r>
            <a:r>
              <a:rPr lang="en-US" altLang="ko-KR">
                <a:solidFill>
                  <a:srgbClr val="000000"/>
                </a:solidFill>
              </a:rPr>
              <a:t>Lat)</a:t>
            </a:r>
            <a:r>
              <a:rPr lang="ko-KR" altLang="en-US">
                <a:solidFill>
                  <a:srgbClr val="000000"/>
                </a:solidFill>
              </a:rPr>
              <a:t>와 경도</a:t>
            </a:r>
            <a:r>
              <a:rPr lang="en-US" altLang="ko-KR">
                <a:solidFill>
                  <a:srgbClr val="000000"/>
                </a:solidFill>
              </a:rPr>
              <a:t>(Long)</a:t>
            </a:r>
            <a:r>
              <a:rPr lang="ko-KR" altLang="en-US">
                <a:solidFill>
                  <a:srgbClr val="000000"/>
                </a:solidFill>
              </a:rPr>
              <a:t>를 표시한다.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16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3006577" y="555490"/>
            <a:ext cx="3130846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RAW_global_deaths.csv</a:t>
            </a: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데이터 분석이 편리한 형식으로 미국 카운티에 의해 확인된 사망 사례들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1. 국가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중국, 캐나다, 프랑스, 영국, 오스트레일리아 등 전 국가 기준 데이터 집합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2. 데이터 성질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각 데이터 열은 유효 데이터, 불일치 데이터, 누락 데이터로 구성되어 있으며 누란된 데이터인 </a:t>
            </a:r>
            <a:r>
              <a:rPr lang="en-US" altLang="ko-KR">
                <a:solidFill>
                  <a:srgbClr val="000000"/>
                </a:solidFill>
              </a:rPr>
              <a:t>Non </a:t>
            </a:r>
            <a:r>
              <a:rPr lang="ko-KR" altLang="en-US">
                <a:solidFill>
                  <a:srgbClr val="000000"/>
                </a:solidFill>
              </a:rPr>
              <a:t>값은 허용하지 않는다.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국가별 위도(</a:t>
            </a:r>
            <a:r>
              <a:rPr lang="en-US" altLang="ko-KR">
                <a:solidFill>
                  <a:srgbClr val="000000"/>
                </a:solidFill>
              </a:rPr>
              <a:t>Lat)</a:t>
            </a:r>
            <a:r>
              <a:rPr lang="ko-KR" altLang="en-US">
                <a:solidFill>
                  <a:srgbClr val="000000"/>
                </a:solidFill>
              </a:rPr>
              <a:t>와 경도</a:t>
            </a:r>
            <a:r>
              <a:rPr lang="en-US" altLang="ko-KR">
                <a:solidFill>
                  <a:srgbClr val="000000"/>
                </a:solidFill>
              </a:rPr>
              <a:t>(Long)</a:t>
            </a:r>
            <a:r>
              <a:rPr lang="ko-KR" altLang="en-US">
                <a:solidFill>
                  <a:srgbClr val="000000"/>
                </a:solidFill>
              </a:rPr>
              <a:t>를 표시한다.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17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361793" y="538658"/>
            <a:ext cx="4420413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RAW_us_confirmed_cases.csv</a:t>
            </a: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데이터 분석이 편리한 형식으로 미국에 의해 확인된 사례들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1. 국가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미국 기준 데이터 집합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2. 데이터 성질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각 데이터 열은 유효 데이터, 불일치 데이터, 누락 데이터로 구성되어 있으며 누란된 데이터인 </a:t>
            </a:r>
            <a:r>
              <a:rPr lang="en-US" altLang="ko-KR">
                <a:solidFill>
                  <a:srgbClr val="000000"/>
                </a:solidFill>
              </a:rPr>
              <a:t>Non </a:t>
            </a:r>
            <a:r>
              <a:rPr lang="ko-KR" altLang="en-US">
                <a:solidFill>
                  <a:srgbClr val="000000"/>
                </a:solidFill>
              </a:rPr>
              <a:t>값은 허용하지 않는다.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국가별 위도(</a:t>
            </a:r>
            <a:r>
              <a:rPr lang="en-US" altLang="ko-KR">
                <a:solidFill>
                  <a:srgbClr val="000000"/>
                </a:solidFill>
              </a:rPr>
              <a:t>Lat)</a:t>
            </a:r>
            <a:r>
              <a:rPr lang="ko-KR" altLang="en-US">
                <a:solidFill>
                  <a:srgbClr val="000000"/>
                </a:solidFill>
              </a:rPr>
              <a:t>와 경도</a:t>
            </a:r>
            <a:r>
              <a:rPr lang="en-US" altLang="ko-KR">
                <a:solidFill>
                  <a:srgbClr val="000000"/>
                </a:solidFill>
              </a:rPr>
              <a:t>(Long)</a:t>
            </a:r>
            <a:r>
              <a:rPr lang="ko-KR" altLang="en-US">
                <a:solidFill>
                  <a:srgbClr val="000000"/>
                </a:solidFill>
              </a:rPr>
              <a:t>를 표시한다.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18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3021136" y="513723"/>
            <a:ext cx="3101727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RAW_us_deaths.csv</a:t>
            </a: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데이터 분석이 편리한 형식으로 미국에 의해 확인된 사례들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1. 국가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미국 기준 데이터 집합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2. 데이터 성질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 각 데이터 열은 유효 데이터, 불일치 데이터, 누락 데이터로 구성되어 있으며 누란된 데이터인 </a:t>
            </a:r>
            <a:r>
              <a:rPr lang="en-US" altLang="ko-KR">
                <a:solidFill>
                  <a:srgbClr val="000000"/>
                </a:solidFill>
              </a:rPr>
              <a:t>Non </a:t>
            </a:r>
            <a:r>
              <a:rPr lang="ko-KR" altLang="en-US">
                <a:solidFill>
                  <a:srgbClr val="000000"/>
                </a:solidFill>
              </a:rPr>
              <a:t>값은 허용하지 않는다. </a:t>
            </a: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l">
              <a:spcBef>
                <a:spcPct val="3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 :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국가별 위도(</a:t>
            </a:r>
            <a:r>
              <a:rPr lang="en-US" altLang="ko-KR">
                <a:solidFill>
                  <a:srgbClr val="000000"/>
                </a:solidFill>
              </a:rPr>
              <a:t>Lat)</a:t>
            </a:r>
            <a:r>
              <a:rPr lang="ko-KR" altLang="en-US">
                <a:solidFill>
                  <a:srgbClr val="000000"/>
                </a:solidFill>
              </a:rPr>
              <a:t>와 경도</a:t>
            </a:r>
            <a:r>
              <a:rPr lang="en-US" altLang="ko-KR">
                <a:solidFill>
                  <a:srgbClr val="000000"/>
                </a:solidFill>
              </a:rPr>
              <a:t>(Long)</a:t>
            </a:r>
            <a:r>
              <a:rPr lang="ko-KR" altLang="en-US">
                <a:solidFill>
                  <a:srgbClr val="000000"/>
                </a:solidFill>
              </a:rPr>
              <a:t>를 표시한다.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19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88273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>
                <a:solidFill>
                  <a:srgbClr val="434343"/>
                </a:solidFill>
              </a:rPr>
              <a:t>팀 구성</a:t>
            </a:r>
            <a:endParaRPr sz="6000" b="1">
              <a:solidFill>
                <a:srgbClr val="434343"/>
              </a:solidFill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/>
              <a:t>2016156001 </a:t>
            </a:r>
            <a:r>
              <a:rPr lang="ko-KR" altLang="en-US" sz="1800"/>
              <a:t>곽배준</a:t>
            </a:r>
            <a:endParaRPr lang="en-US" altLang="ko-KR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/>
              <a:t>2016156026 </a:t>
            </a:r>
            <a:r>
              <a:rPr lang="ko-KR" altLang="en-US" sz="1800"/>
              <a:t>이형석</a:t>
            </a:r>
            <a:endParaRPr lang="en-US" altLang="ko-KR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800"/>
          </a:p>
        </p:txBody>
      </p:sp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cxnSp>
        <p:nvCxnSpPr>
          <p:cNvPr id="213" name="Google Shape;213;p3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C4CBCFF-962B-46FD-8A8C-75DE9FFC5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58900"/>
            <a:ext cx="3674500" cy="38256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700" i="0">
                <a:solidFill>
                  <a:srgbClr val="434343"/>
                </a:solidFill>
              </a:rPr>
              <a:t>향후 </a:t>
            </a:r>
            <a:r>
              <a:rPr lang="en-US" altLang="ko-KR" sz="2700" i="0">
                <a:solidFill>
                  <a:srgbClr val="434343"/>
                </a:solidFill>
              </a:rPr>
              <a:t>30</a:t>
            </a:r>
            <a:r>
              <a:rPr lang="ko-KR" altLang="en-US" sz="2700" i="0">
                <a:solidFill>
                  <a:srgbClr val="434343"/>
                </a:solidFill>
              </a:rPr>
              <a:t>일 예측 </a:t>
            </a:r>
            <a:r>
              <a:rPr lang="en-US" altLang="ko-KR" sz="2700" i="0">
                <a:solidFill>
                  <a:srgbClr val="434343"/>
                </a:solidFill>
              </a:rPr>
              <a:t>– </a:t>
            </a:r>
            <a:r>
              <a:rPr lang="ko-KR" altLang="en-US" sz="2700" i="0">
                <a:solidFill>
                  <a:srgbClr val="434343"/>
                </a:solidFill>
              </a:rPr>
              <a:t>시계열 분석</a:t>
            </a:r>
            <a:endParaRPr lang="en-US" altLang="ko-KR" sz="2700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2700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200" i="0">
                <a:solidFill>
                  <a:srgbClr val="434343"/>
                </a:solidFill>
              </a:rPr>
              <a:t>시계열 </a:t>
            </a:r>
            <a:r>
              <a:rPr lang="ko-KR" altLang="en-US" sz="2200"/>
              <a:t>데이터</a:t>
            </a:r>
            <a:endParaRPr lang="en-US" altLang="ko-KR" sz="2200" i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200"/>
              <a:t>: </a:t>
            </a:r>
            <a:r>
              <a:rPr lang="ko-KR" altLang="en-US" sz="1500"/>
              <a:t>시간에서 순차적으로 관측한 값들의 집합</a:t>
            </a:r>
            <a:r>
              <a:rPr lang="ko-KR" altLang="en-US" sz="2200" i="0">
                <a:solidFill>
                  <a:srgbClr val="434343"/>
                </a:solidFill>
              </a:rPr>
              <a:t> </a:t>
            </a:r>
            <a:endParaRPr sz="2200" i="0">
              <a:solidFill>
                <a:srgbClr val="434343"/>
              </a:solidFill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3440261" y="560088"/>
            <a:ext cx="2263478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800">
                <a:solidFill>
                  <a:srgbClr val="000000"/>
                </a:solidFill>
              </a:rPr>
              <a:t>시계열 분석</a:t>
            </a:r>
            <a:endParaRPr lang="en-US" altLang="ko-KR" sz="2800">
              <a:solidFill>
                <a:srgbClr val="000000"/>
              </a:solidFill>
            </a:endParaRP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시계열 정보를 불규칙 패턴과 규칙 패턴의 결합으로 나눈다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규칙성 패턴 </a:t>
            </a:r>
            <a:r>
              <a:rPr lang="en-US" altLang="ko-KR">
                <a:solidFill>
                  <a:srgbClr val="000000"/>
                </a:solidFill>
              </a:rPr>
              <a:t>: </a:t>
            </a:r>
            <a:r>
              <a:rPr lang="ko-KR" altLang="en-US">
                <a:solidFill>
                  <a:srgbClr val="000000"/>
                </a:solidFill>
              </a:rPr>
              <a:t>이전 결과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이후 결과 사이 발생하는 자기 상관성과 이전에 생긴 불규칙 사건이 이후 결과에 편향성을 초래하는 이동 평균으로 구분하고 있다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2500">
                <a:solidFill>
                  <a:srgbClr val="000000"/>
                </a:solidFill>
              </a:rPr>
              <a:t>대표적 시계열 모델</a:t>
            </a:r>
            <a:endParaRPr lang="en-US" altLang="ko-KR" sz="2500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en-US" altLang="ko-KR" sz="1000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sz="1800">
                <a:solidFill>
                  <a:srgbClr val="000000"/>
                </a:solidFill>
              </a:rPr>
              <a:t>1. AR </a:t>
            </a:r>
            <a:r>
              <a:rPr lang="ko-KR" altLang="en-US" sz="1800">
                <a:solidFill>
                  <a:srgbClr val="000000"/>
                </a:solidFill>
              </a:rPr>
              <a:t>모형</a:t>
            </a:r>
            <a:endParaRPr lang="en-US" altLang="ko-KR" sz="1800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sz="1800">
                <a:solidFill>
                  <a:srgbClr val="000000"/>
                </a:solidFill>
              </a:rPr>
              <a:t>2. MA </a:t>
            </a:r>
            <a:r>
              <a:rPr lang="ko-KR" altLang="en-US" sz="1800">
                <a:solidFill>
                  <a:srgbClr val="000000"/>
                </a:solidFill>
              </a:rPr>
              <a:t>모형</a:t>
            </a:r>
            <a:endParaRPr lang="en-US" altLang="ko-KR" sz="1800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sz="1800">
                <a:solidFill>
                  <a:srgbClr val="000000"/>
                </a:solidFill>
              </a:rPr>
              <a:t>3. ARMA </a:t>
            </a:r>
            <a:r>
              <a:rPr lang="ko-KR" altLang="en-US" sz="1800">
                <a:solidFill>
                  <a:srgbClr val="000000"/>
                </a:solidFill>
              </a:rPr>
              <a:t>모형</a:t>
            </a:r>
            <a:endParaRPr lang="en-US" altLang="ko-KR" sz="1800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sz="1800">
                <a:solidFill>
                  <a:srgbClr val="000000"/>
                </a:solidFill>
              </a:rPr>
              <a:t>4. ARIMA </a:t>
            </a:r>
            <a:r>
              <a:rPr lang="ko-KR" altLang="en-US" sz="1800">
                <a:solidFill>
                  <a:srgbClr val="000000"/>
                </a:solidFill>
              </a:rPr>
              <a:t>모형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21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216445932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rgbClr val="434343"/>
                </a:solidFill>
              </a:rPr>
              <a:t>국가별 코로나 확진 사례 총합 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22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2A711031-D51B-43AF-87CA-C05DB107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619" y="1741329"/>
            <a:ext cx="2320829" cy="2253975"/>
          </a:xfrm>
          <a:prstGeom prst="rect">
            <a:avLst/>
          </a:prstGeom>
        </p:spPr>
      </p:pic>
      <p:sp>
        <p:nvSpPr>
          <p:cNvPr id="9" name="부제목 8">
            <a:extLst>
              <a:ext uri="{FF2B5EF4-FFF2-40B4-BE49-F238E27FC236}">
                <a16:creationId xmlns:a16="http://schemas.microsoft.com/office/drawing/2014/main" id="{0CB09812-FD73-4576-B231-22E8A653706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ko-KR" altLang="en-US"/>
              <a:t>국가별로 코로나 확인 사례를</a:t>
            </a:r>
            <a:endParaRPr lang="en-US" altLang="ko-KR"/>
          </a:p>
          <a:p>
            <a:r>
              <a:rPr lang="ko-KR" altLang="en-US"/>
              <a:t>총합하여 데이터 프레임으로</a:t>
            </a:r>
            <a:endParaRPr lang="en-US" altLang="ko-KR"/>
          </a:p>
          <a:p>
            <a:r>
              <a:rPr lang="ko-KR" altLang="en-US"/>
              <a:t>만들었다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EC86F2EB-D4DA-476E-8D0F-1A384050CF47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ko-KR" altLang="en-US"/>
              <a:t>국가별 코로나 확인 사례 총합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rgbClr val="434343"/>
                </a:solidFill>
              </a:rPr>
              <a:t>국가별 코로나 확진 사례 총합 파생 데이터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부제목 8">
            <a:extLst>
              <a:ext uri="{FF2B5EF4-FFF2-40B4-BE49-F238E27FC236}">
                <a16:creationId xmlns:a16="http://schemas.microsoft.com/office/drawing/2014/main" id="{0CB09812-FD73-4576-B231-22E8A653706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818379" y="2176999"/>
            <a:ext cx="3101400" cy="1748229"/>
          </a:xfrm>
        </p:spPr>
        <p:txBody>
          <a:bodyPr/>
          <a:lstStyle/>
          <a:p>
            <a:r>
              <a:rPr lang="ko-KR" altLang="en-US"/>
              <a:t>편리한 형식으로 국가별로 확인 된</a:t>
            </a:r>
            <a:endParaRPr lang="en-US" altLang="ko-KR"/>
          </a:p>
          <a:p>
            <a:r>
              <a:rPr lang="ko-KR" altLang="en-US"/>
              <a:t>사례이다</a:t>
            </a:r>
            <a:r>
              <a:rPr lang="en-US" altLang="ko-KR"/>
              <a:t>. alpha-2, 3 </a:t>
            </a:r>
            <a:r>
              <a:rPr lang="ko-KR" altLang="en-US"/>
              <a:t>표준 표기로 각</a:t>
            </a:r>
            <a:endParaRPr lang="en-US" altLang="ko-KR"/>
          </a:p>
          <a:p>
            <a:r>
              <a:rPr lang="ko-KR" altLang="en-US"/>
              <a:t>국가를 표시했다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일부 국가는 지방</a:t>
            </a:r>
            <a:r>
              <a:rPr lang="en-US" altLang="ko-KR"/>
              <a:t> / </a:t>
            </a:r>
            <a:r>
              <a:rPr lang="ko-KR" altLang="en-US"/>
              <a:t>주</a:t>
            </a:r>
            <a:endParaRPr lang="en-US" altLang="ko-KR"/>
          </a:p>
          <a:p>
            <a:pPr marL="139700" indent="0"/>
            <a:r>
              <a:rPr lang="ko-KR" altLang="en-US"/>
              <a:t>호주</a:t>
            </a:r>
            <a:r>
              <a:rPr lang="en-US" altLang="ko-KR"/>
              <a:t>, </a:t>
            </a:r>
            <a:r>
              <a:rPr lang="ko-KR" altLang="en-US"/>
              <a:t>캐나다</a:t>
            </a:r>
            <a:r>
              <a:rPr lang="en-US" altLang="ko-KR"/>
              <a:t>, </a:t>
            </a:r>
            <a:r>
              <a:rPr lang="ko-KR" altLang="en-US"/>
              <a:t>덴마크</a:t>
            </a:r>
            <a:r>
              <a:rPr lang="en-US" altLang="ko-KR"/>
              <a:t>, </a:t>
            </a:r>
            <a:r>
              <a:rPr lang="ko-KR" altLang="en-US"/>
              <a:t>프랑스</a:t>
            </a:r>
            <a:r>
              <a:rPr lang="en-US" altLang="ko-KR"/>
              <a:t>,</a:t>
            </a:r>
          </a:p>
          <a:p>
            <a:pPr marL="139700" indent="0"/>
            <a:r>
              <a:rPr lang="ko-KR" altLang="en-US"/>
              <a:t>네덜란드</a:t>
            </a:r>
            <a:r>
              <a:rPr lang="en-US" altLang="ko-KR"/>
              <a:t>, </a:t>
            </a:r>
            <a:r>
              <a:rPr lang="ko-KR" altLang="en-US"/>
              <a:t>영국으로 구분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EC86F2EB-D4DA-476E-8D0F-1A384050CF47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ko-KR"/>
              <a:t>continents2.csv</a:t>
            </a:r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BF72875-ABAB-45E6-96A9-ECAE2488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38" y="1681159"/>
            <a:ext cx="3520584" cy="24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61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rgbClr val="434343"/>
                </a:solidFill>
              </a:rPr>
              <a:t>국가별 확진 사례 기반 범위 지정 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부제목 8">
            <a:extLst>
              <a:ext uri="{FF2B5EF4-FFF2-40B4-BE49-F238E27FC236}">
                <a16:creationId xmlns:a16="http://schemas.microsoft.com/office/drawing/2014/main" id="{0CB09812-FD73-4576-B231-22E8A653706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818379" y="2176999"/>
            <a:ext cx="3101400" cy="1748229"/>
          </a:xfrm>
        </p:spPr>
        <p:txBody>
          <a:bodyPr/>
          <a:lstStyle/>
          <a:p>
            <a:r>
              <a:rPr lang="ko-KR" altLang="en-US"/>
              <a:t>편리한 형식으로 국가별로 확인 된</a:t>
            </a:r>
            <a:endParaRPr lang="en-US" altLang="ko-KR"/>
          </a:p>
          <a:p>
            <a:r>
              <a:rPr lang="ko-KR" altLang="en-US"/>
              <a:t>사례를 기반으로 사례 범위를</a:t>
            </a:r>
            <a:endParaRPr lang="en-US" altLang="ko-KR"/>
          </a:p>
          <a:p>
            <a:r>
              <a:rPr lang="ko-KR" altLang="en-US"/>
              <a:t>지정했다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국제 표준 </a:t>
            </a:r>
            <a:r>
              <a:rPr lang="en-US" altLang="ko-KR"/>
              <a:t>ISO</a:t>
            </a:r>
            <a:r>
              <a:rPr lang="ko-KR" altLang="en-US"/>
              <a:t>에서 지정한 </a:t>
            </a:r>
            <a:r>
              <a:rPr lang="en-US" altLang="ko-KR"/>
              <a:t>alpha-2,</a:t>
            </a:r>
          </a:p>
          <a:p>
            <a:r>
              <a:rPr lang="en-US" altLang="ko-KR"/>
              <a:t>alpha-3</a:t>
            </a:r>
            <a:r>
              <a:rPr lang="ko-KR" altLang="en-US"/>
              <a:t>을 사용했다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EC86F2EB-D4DA-476E-8D0F-1A384050CF47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ko-KR"/>
              <a:t>continents2.csv</a:t>
            </a:r>
            <a:endParaRPr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1D94538-5E8A-4CD1-A9CA-04295B3D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28" y="2032609"/>
            <a:ext cx="3391194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36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>
                <a:solidFill>
                  <a:srgbClr val="434343"/>
                </a:solidFill>
              </a:rPr>
              <a:t>국가 범위별 확진 비율 </a:t>
            </a:r>
            <a:r>
              <a:rPr lang="en-US" altLang="ko-KR" sz="1800">
                <a:solidFill>
                  <a:srgbClr val="434343"/>
                </a:solidFill>
              </a:rPr>
              <a:t>Map View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80" name="Google Shape;280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rgbClr val="999999"/>
                </a:solidFill>
              </a:rPr>
              <a:t>국가별로 인구 수 대비 확진자 총원 수를 세계 지도에 매핑 한 결과이다</a:t>
            </a:r>
            <a:r>
              <a:rPr lang="en-US" altLang="ko-KR" sz="1600">
                <a:solidFill>
                  <a:srgbClr val="999999"/>
                </a:solidFill>
              </a:rPr>
              <a:t>. </a:t>
            </a:r>
            <a:r>
              <a:rPr lang="ko-KR" altLang="en-US" sz="1600">
                <a:solidFill>
                  <a:srgbClr val="999999"/>
                </a:solidFill>
              </a:rPr>
              <a:t>각 영역에 커서를 올려서 </a:t>
            </a:r>
            <a:r>
              <a:rPr lang="en-US" altLang="ko-KR" sz="1600">
                <a:solidFill>
                  <a:srgbClr val="999999"/>
                </a:solidFill>
              </a:rPr>
              <a:t>alpha-3 </a:t>
            </a:r>
            <a:r>
              <a:rPr lang="ko-KR" altLang="en-US" sz="1600">
                <a:solidFill>
                  <a:srgbClr val="999999"/>
                </a:solidFill>
              </a:rPr>
              <a:t>으로 표시된 국가별 </a:t>
            </a:r>
            <a:r>
              <a:rPr lang="en-US" altLang="ko-KR" sz="1600">
                <a:solidFill>
                  <a:srgbClr val="999999"/>
                </a:solidFill>
              </a:rPr>
              <a:t>name label</a:t>
            </a:r>
            <a:r>
              <a:rPr lang="ko-KR" altLang="en-US" sz="1600">
                <a:solidFill>
                  <a:srgbClr val="999999"/>
                </a:solidFill>
              </a:rPr>
              <a:t>을 확인할 수 있고 국가별 코로나 확진자 분포에 대해 알 수 있다</a:t>
            </a:r>
            <a:r>
              <a:rPr lang="en-US" altLang="ko-KR" sz="1600">
                <a:solidFill>
                  <a:srgbClr val="999999"/>
                </a:solidFill>
              </a:rPr>
              <a:t>.</a:t>
            </a:r>
            <a:endParaRPr sz="1600">
              <a:solidFill>
                <a:srgbClr val="999999"/>
              </a:solidFill>
            </a:endParaRPr>
          </a:p>
        </p:txBody>
      </p:sp>
      <p:cxnSp>
        <p:nvCxnSpPr>
          <p:cNvPr id="281" name="Google Shape;281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25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5A321F6F-A2CE-42A2-9B38-C30E88B1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369" y="379557"/>
            <a:ext cx="4215161" cy="4214742"/>
          </a:xfrm>
          <a:prstGeom prst="rect">
            <a:avLst/>
          </a:prstGeom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0EF1E243-2446-475F-AF89-8B32C0E81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69" y="531957"/>
            <a:ext cx="4215161" cy="421474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DC4DA79-6E58-48B3-BF78-BABA33554DDA}"/>
              </a:ext>
            </a:extLst>
          </p:cNvPr>
          <p:cNvSpPr/>
          <p:nvPr/>
        </p:nvSpPr>
        <p:spPr>
          <a:xfrm>
            <a:off x="7367239" y="1419922"/>
            <a:ext cx="1494263" cy="13976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D505B87-4EDF-4F9A-98E3-067D41EB8F17}"/>
              </a:ext>
            </a:extLst>
          </p:cNvPr>
          <p:cNvSpPr/>
          <p:nvPr/>
        </p:nvSpPr>
        <p:spPr>
          <a:xfrm>
            <a:off x="5016235" y="1788118"/>
            <a:ext cx="1494263" cy="13976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33C110D-FF01-4928-9365-4D2B4F3A9F01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675970" y="549201"/>
            <a:ext cx="1267521" cy="1238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7BE1376-9A28-4255-9117-936F3D3410EF}"/>
              </a:ext>
            </a:extLst>
          </p:cNvPr>
          <p:cNvCxnSpPr>
            <a:cxnSpLocks/>
            <a:stCxn id="2" idx="0"/>
            <a:endCxn id="11" idx="0"/>
          </p:cNvCxnSpPr>
          <p:nvPr/>
        </p:nvCxnSpPr>
        <p:spPr>
          <a:xfrm flipH="1" flipV="1">
            <a:off x="7093350" y="531957"/>
            <a:ext cx="1021021" cy="887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CD39D49-E28D-47C5-BE89-5789856B4E45}"/>
              </a:ext>
            </a:extLst>
          </p:cNvPr>
          <p:cNvSpPr/>
          <p:nvPr/>
        </p:nvSpPr>
        <p:spPr>
          <a:xfrm>
            <a:off x="5497549" y="118946"/>
            <a:ext cx="2891883" cy="4302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F0000"/>
                </a:solidFill>
              </a:rPr>
              <a:t>전 세계 비율 </a:t>
            </a:r>
            <a:r>
              <a:rPr lang="en-US" altLang="ko-KR" b="1">
                <a:solidFill>
                  <a:srgbClr val="FF0000"/>
                </a:solidFill>
              </a:rPr>
              <a:t>4.26% </a:t>
            </a:r>
            <a:r>
              <a:rPr lang="ko-KR" altLang="en-US" b="1">
                <a:solidFill>
                  <a:srgbClr val="FF0000"/>
                </a:solidFill>
              </a:rPr>
              <a:t>비율을 차지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138433" y="519975"/>
            <a:ext cx="4867134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solidFill>
                  <a:srgbClr val="434343"/>
                </a:solidFill>
              </a:rPr>
              <a:t>국가 범위별 확인 사례 </a:t>
            </a:r>
            <a:r>
              <a:rPr lang="en-US" altLang="ko-KR" sz="2400">
                <a:solidFill>
                  <a:srgbClr val="434343"/>
                </a:solidFill>
              </a:rPr>
              <a:t>Map View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4572000" y="1494263"/>
            <a:ext cx="3768900" cy="2946412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1500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</a:rPr>
              <a:t>만명이 초과한 국가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(1.5M)</a:t>
            </a: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dirty="0">
                <a:solidFill>
                  <a:srgbClr val="000000"/>
                </a:solidFill>
              </a:rPr>
              <a:t>RUS(</a:t>
            </a:r>
            <a:r>
              <a:rPr lang="ko-KR" altLang="en-US" dirty="0">
                <a:solidFill>
                  <a:srgbClr val="000000"/>
                </a:solidFill>
              </a:rPr>
              <a:t>러시아</a:t>
            </a:r>
            <a:r>
              <a:rPr lang="en-US" altLang="ko-KR" dirty="0">
                <a:solidFill>
                  <a:srgbClr val="000000"/>
                </a:solidFill>
              </a:rPr>
              <a:t>), IND(</a:t>
            </a:r>
            <a:r>
              <a:rPr lang="ko-KR" altLang="en-US" dirty="0">
                <a:solidFill>
                  <a:srgbClr val="000000"/>
                </a:solidFill>
              </a:rPr>
              <a:t>인도</a:t>
            </a:r>
            <a:r>
              <a:rPr lang="en-US" altLang="ko-KR" dirty="0">
                <a:solidFill>
                  <a:srgbClr val="000000"/>
                </a:solidFill>
              </a:rPr>
              <a:t>), USA(</a:t>
            </a:r>
            <a:r>
              <a:rPr lang="ko-KR" altLang="en-US" dirty="0">
                <a:solidFill>
                  <a:srgbClr val="000000"/>
                </a:solidFill>
              </a:rPr>
              <a:t>미국</a:t>
            </a:r>
            <a:r>
              <a:rPr lang="en-US" altLang="ko-KR" dirty="0">
                <a:solidFill>
                  <a:srgbClr val="000000"/>
                </a:solidFill>
              </a:rPr>
              <a:t>), GBR(</a:t>
            </a:r>
            <a:r>
              <a:rPr lang="ko-KR" altLang="en-US" dirty="0">
                <a:solidFill>
                  <a:srgbClr val="000000"/>
                </a:solidFill>
              </a:rPr>
              <a:t>영국</a:t>
            </a:r>
            <a:r>
              <a:rPr lang="en-US" altLang="ko-KR" dirty="0">
                <a:solidFill>
                  <a:srgbClr val="000000"/>
                </a:solidFill>
              </a:rPr>
              <a:t>), FRA(</a:t>
            </a:r>
            <a:r>
              <a:rPr lang="ko-KR" altLang="en-US" dirty="0">
                <a:solidFill>
                  <a:srgbClr val="000000"/>
                </a:solidFill>
              </a:rPr>
              <a:t>프랑스</a:t>
            </a:r>
            <a:r>
              <a:rPr lang="en-US" altLang="ko-KR" dirty="0">
                <a:solidFill>
                  <a:srgbClr val="000000"/>
                </a:solidFill>
              </a:rPr>
              <a:t>), BRA(</a:t>
            </a:r>
            <a:r>
              <a:rPr lang="ko-KR" altLang="en-US" dirty="0">
                <a:solidFill>
                  <a:srgbClr val="000000"/>
                </a:solidFill>
              </a:rPr>
              <a:t>브라질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endParaRPr lang="en-US" altLang="ko-KR" dirty="0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200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</a:rPr>
              <a:t>만명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~800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</a:rPr>
              <a:t>만명 사이 국가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(200Kto800K)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dirty="0">
                <a:solidFill>
                  <a:srgbClr val="000000"/>
                </a:solidFill>
              </a:rPr>
              <a:t>CAN(</a:t>
            </a:r>
            <a:r>
              <a:rPr lang="ko-KR" altLang="en-US" dirty="0">
                <a:solidFill>
                  <a:srgbClr val="000000"/>
                </a:solidFill>
              </a:rPr>
              <a:t>캐나다</a:t>
            </a:r>
            <a:r>
              <a:rPr lang="en-US" altLang="ko-KR" dirty="0">
                <a:solidFill>
                  <a:srgbClr val="000000"/>
                </a:solidFill>
              </a:rPr>
              <a:t>) , CHL(</a:t>
            </a:r>
            <a:r>
              <a:rPr lang="ko-KR" altLang="en-US" dirty="0">
                <a:solidFill>
                  <a:srgbClr val="000000"/>
                </a:solidFill>
              </a:rPr>
              <a:t>칠레</a:t>
            </a:r>
            <a:r>
              <a:rPr lang="en-US" altLang="ko-KR" dirty="0">
                <a:solidFill>
                  <a:srgbClr val="000000"/>
                </a:solidFill>
              </a:rPr>
              <a:t>), ZAF(</a:t>
            </a:r>
            <a:r>
              <a:rPr lang="ko-KR" altLang="en-US" dirty="0">
                <a:solidFill>
                  <a:srgbClr val="000000"/>
                </a:solidFill>
              </a:rPr>
              <a:t>남아프리카 공화국</a:t>
            </a:r>
            <a:r>
              <a:rPr lang="en-US" altLang="ko-KR" dirty="0">
                <a:solidFill>
                  <a:srgbClr val="000000"/>
                </a:solidFill>
              </a:rPr>
              <a:t>), SWE(</a:t>
            </a:r>
            <a:r>
              <a:rPr lang="ko-KR" altLang="en-US" dirty="0">
                <a:solidFill>
                  <a:srgbClr val="000000"/>
                </a:solidFill>
              </a:rPr>
              <a:t>스웨덴</a:t>
            </a:r>
            <a:r>
              <a:rPr lang="en-US" altLang="ko-KR" dirty="0">
                <a:solidFill>
                  <a:srgbClr val="000000"/>
                </a:solidFill>
              </a:rPr>
              <a:t>), CHE(</a:t>
            </a:r>
            <a:r>
              <a:rPr lang="ko-KR" altLang="en-US" dirty="0">
                <a:solidFill>
                  <a:srgbClr val="000000"/>
                </a:solidFill>
              </a:rPr>
              <a:t>스위스</a:t>
            </a:r>
            <a:r>
              <a:rPr lang="en-US" altLang="ko-KR" dirty="0">
                <a:solidFill>
                  <a:srgbClr val="000000"/>
                </a:solidFill>
              </a:rPr>
              <a:t>), BEL(</a:t>
            </a:r>
            <a:r>
              <a:rPr lang="ko-KR" altLang="en-US" dirty="0">
                <a:solidFill>
                  <a:srgbClr val="000000"/>
                </a:solidFill>
              </a:rPr>
              <a:t>벨기에</a:t>
            </a:r>
            <a:r>
              <a:rPr lang="en-US" altLang="ko-KR" dirty="0">
                <a:solidFill>
                  <a:srgbClr val="000000"/>
                </a:solidFill>
              </a:rPr>
              <a:t>), NLD(</a:t>
            </a:r>
            <a:r>
              <a:rPr lang="ko-KR" altLang="en-US" dirty="0">
                <a:solidFill>
                  <a:srgbClr val="000000"/>
                </a:solidFill>
              </a:rPr>
              <a:t>네덜란드</a:t>
            </a:r>
            <a:r>
              <a:rPr lang="en-US" altLang="ko-KR" dirty="0">
                <a:solidFill>
                  <a:srgbClr val="000000"/>
                </a:solidFill>
              </a:rPr>
              <a:t>), AUT(</a:t>
            </a:r>
            <a:r>
              <a:rPr lang="ko-KR" altLang="en-US" dirty="0">
                <a:solidFill>
                  <a:srgbClr val="000000"/>
                </a:solidFill>
              </a:rPr>
              <a:t>오스트리아</a:t>
            </a:r>
            <a:r>
              <a:rPr lang="en-US" altLang="ko-KR" dirty="0">
                <a:solidFill>
                  <a:srgbClr val="000000"/>
                </a:solidFill>
              </a:rPr>
              <a:t>), ROU(</a:t>
            </a:r>
            <a:r>
              <a:rPr lang="ko-KR" altLang="en-US" dirty="0">
                <a:solidFill>
                  <a:srgbClr val="000000"/>
                </a:solidFill>
              </a:rPr>
              <a:t>루마니아</a:t>
            </a:r>
            <a:r>
              <a:rPr lang="en-US" altLang="ko-KR" dirty="0">
                <a:solidFill>
                  <a:srgbClr val="000000"/>
                </a:solidFill>
              </a:rPr>
              <a:t>), TUR(</a:t>
            </a:r>
            <a:r>
              <a:rPr lang="ko-KR" altLang="en-US" dirty="0">
                <a:solidFill>
                  <a:srgbClr val="000000"/>
                </a:solidFill>
              </a:rPr>
              <a:t>터키</a:t>
            </a:r>
            <a:r>
              <a:rPr lang="en-US" altLang="ko-KR" dirty="0">
                <a:solidFill>
                  <a:srgbClr val="000000"/>
                </a:solidFill>
              </a:rPr>
              <a:t>), UKR(</a:t>
            </a:r>
            <a:r>
              <a:rPr lang="ko-KR" altLang="en-US" dirty="0">
                <a:solidFill>
                  <a:srgbClr val="000000"/>
                </a:solidFill>
              </a:rPr>
              <a:t>우크라이나</a:t>
            </a:r>
            <a:r>
              <a:rPr lang="en-US" altLang="ko-KR" dirty="0">
                <a:solidFill>
                  <a:srgbClr val="000000"/>
                </a:solidFill>
              </a:rPr>
              <a:t>), IRQ(</a:t>
            </a:r>
            <a:r>
              <a:rPr lang="ko-KR" altLang="en-US" dirty="0">
                <a:solidFill>
                  <a:srgbClr val="000000"/>
                </a:solidFill>
              </a:rPr>
              <a:t>이라크</a:t>
            </a:r>
            <a:r>
              <a:rPr lang="en-US" altLang="ko-KR" dirty="0">
                <a:solidFill>
                  <a:srgbClr val="000000"/>
                </a:solidFill>
              </a:rPr>
              <a:t>), JOR(</a:t>
            </a:r>
            <a:r>
              <a:rPr lang="ko-KR" altLang="en-US" dirty="0">
                <a:solidFill>
                  <a:srgbClr val="000000"/>
                </a:solidFill>
              </a:rPr>
              <a:t>요르단</a:t>
            </a:r>
            <a:r>
              <a:rPr lang="en-US" altLang="ko-KR" dirty="0">
                <a:solidFill>
                  <a:srgbClr val="000000"/>
                </a:solidFill>
              </a:rPr>
              <a:t>), SAU(</a:t>
            </a:r>
            <a:r>
              <a:rPr lang="ko-KR" altLang="en-US" dirty="0">
                <a:solidFill>
                  <a:srgbClr val="000000"/>
                </a:solidFill>
              </a:rPr>
              <a:t>사우디</a:t>
            </a:r>
            <a:r>
              <a:rPr lang="en-US" altLang="ko-KR" dirty="0">
                <a:solidFill>
                  <a:srgbClr val="000000"/>
                </a:solidFill>
              </a:rPr>
              <a:t>), PAK(</a:t>
            </a:r>
            <a:r>
              <a:rPr lang="ko-KR" altLang="en-US" dirty="0">
                <a:solidFill>
                  <a:srgbClr val="000000"/>
                </a:solidFill>
              </a:rPr>
              <a:t>파키스탄</a:t>
            </a:r>
            <a:r>
              <a:rPr lang="en-US" altLang="ko-KR" dirty="0">
                <a:solidFill>
                  <a:srgbClr val="000000"/>
                </a:solidFill>
              </a:rPr>
              <a:t>), IDN(</a:t>
            </a:r>
            <a:r>
              <a:rPr lang="ko-KR" altLang="en-US" dirty="0">
                <a:solidFill>
                  <a:srgbClr val="000000"/>
                </a:solidFill>
              </a:rPr>
              <a:t>인도네시아</a:t>
            </a:r>
            <a:r>
              <a:rPr lang="en-US" altLang="ko-KR" dirty="0">
                <a:solidFill>
                  <a:srgbClr val="000000"/>
                </a:solidFill>
              </a:rPr>
              <a:t>), PRT(</a:t>
            </a:r>
            <a:r>
              <a:rPr lang="ko-KR" altLang="en-US" dirty="0">
                <a:solidFill>
                  <a:srgbClr val="000000"/>
                </a:solidFill>
              </a:rPr>
              <a:t>포르투갈</a:t>
            </a:r>
            <a:r>
              <a:rPr lang="en-US" altLang="ko-KR" dirty="0">
                <a:solidFill>
                  <a:srgbClr val="000000"/>
                </a:solidFill>
              </a:rPr>
              <a:t>), MAR(</a:t>
            </a:r>
            <a:r>
              <a:rPr lang="ko-KR" altLang="en-US" dirty="0">
                <a:solidFill>
                  <a:srgbClr val="000000"/>
                </a:solidFill>
              </a:rPr>
              <a:t>모로코</a:t>
            </a:r>
            <a:r>
              <a:rPr lang="en-US" altLang="ko-KR" dirty="0">
                <a:solidFill>
                  <a:srgbClr val="000000"/>
                </a:solidFill>
              </a:rPr>
              <a:t>), NPL(</a:t>
            </a:r>
            <a:r>
              <a:rPr lang="ko-KR" altLang="en-US" dirty="0">
                <a:solidFill>
                  <a:srgbClr val="000000"/>
                </a:solidFill>
              </a:rPr>
              <a:t>네팔</a:t>
            </a:r>
            <a:r>
              <a:rPr lang="en-US" altLang="ko-KR" dirty="0">
                <a:solidFill>
                  <a:srgbClr val="000000"/>
                </a:solidFill>
              </a:rPr>
              <a:t>), BGD(</a:t>
            </a:r>
            <a:r>
              <a:rPr lang="ko-KR" altLang="en-US" dirty="0">
                <a:solidFill>
                  <a:srgbClr val="000000"/>
                </a:solidFill>
              </a:rPr>
              <a:t>방글라데시</a:t>
            </a:r>
            <a:r>
              <a:rPr lang="en-US" altLang="ko-KR" dirty="0">
                <a:solidFill>
                  <a:srgbClr val="000000"/>
                </a:solidFill>
              </a:rPr>
              <a:t>) 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26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06984902-6960-4390-B433-568644F6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82" y="1290375"/>
            <a:ext cx="3556065" cy="323702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CB33F-5AF1-4795-9742-399E228FAA0D}"/>
              </a:ext>
            </a:extLst>
          </p:cNvPr>
          <p:cNvCxnSpPr>
            <a:cxnSpLocks/>
          </p:cNvCxnSpPr>
          <p:nvPr/>
        </p:nvCxnSpPr>
        <p:spPr>
          <a:xfrm flipV="1">
            <a:off x="3308684" y="1803975"/>
            <a:ext cx="950495" cy="61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404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284514" y="538370"/>
            <a:ext cx="4829963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solidFill>
                  <a:srgbClr val="434343"/>
                </a:solidFill>
              </a:rPr>
              <a:t>국가 범위별 확인 사례 </a:t>
            </a:r>
            <a:r>
              <a:rPr lang="en-US" altLang="ko-KR" sz="2400">
                <a:solidFill>
                  <a:srgbClr val="434343"/>
                </a:solidFill>
              </a:rPr>
              <a:t>Map View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4572000" y="1253205"/>
            <a:ext cx="3768900" cy="2946412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800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</a:rPr>
              <a:t>만명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~1500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</a:rPr>
              <a:t>만명 사이 국가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(800Kto1.5M)</a:t>
            </a: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dirty="0">
                <a:solidFill>
                  <a:srgbClr val="000000"/>
                </a:solidFill>
              </a:rPr>
              <a:t>MEX(</a:t>
            </a:r>
            <a:r>
              <a:rPr lang="ko-KR" altLang="en-US" dirty="0">
                <a:solidFill>
                  <a:srgbClr val="000000"/>
                </a:solidFill>
              </a:rPr>
              <a:t>멕시코</a:t>
            </a:r>
            <a:r>
              <a:rPr lang="en-US" altLang="ko-KR" dirty="0">
                <a:solidFill>
                  <a:srgbClr val="000000"/>
                </a:solidFill>
              </a:rPr>
              <a:t>), COL(</a:t>
            </a:r>
            <a:r>
              <a:rPr lang="ko-KR" altLang="en-US" dirty="0">
                <a:solidFill>
                  <a:srgbClr val="000000"/>
                </a:solidFill>
              </a:rPr>
              <a:t>콜롬비아</a:t>
            </a:r>
            <a:r>
              <a:rPr lang="en-US" altLang="ko-KR" dirty="0">
                <a:solidFill>
                  <a:srgbClr val="000000"/>
                </a:solidFill>
              </a:rPr>
              <a:t>), PER(</a:t>
            </a:r>
            <a:r>
              <a:rPr lang="ko-KR" altLang="en-US" dirty="0">
                <a:solidFill>
                  <a:srgbClr val="000000"/>
                </a:solidFill>
              </a:rPr>
              <a:t>페루</a:t>
            </a:r>
            <a:r>
              <a:rPr lang="en-US" altLang="ko-KR" dirty="0">
                <a:solidFill>
                  <a:srgbClr val="000000"/>
                </a:solidFill>
              </a:rPr>
              <a:t>), ARG(</a:t>
            </a:r>
            <a:r>
              <a:rPr lang="ko-KR" altLang="en-US" dirty="0">
                <a:solidFill>
                  <a:srgbClr val="000000"/>
                </a:solidFill>
              </a:rPr>
              <a:t>아르헨티나</a:t>
            </a:r>
            <a:r>
              <a:rPr lang="en-US" altLang="ko-KR" dirty="0">
                <a:solidFill>
                  <a:srgbClr val="000000"/>
                </a:solidFill>
              </a:rPr>
              <a:t>), IRN(</a:t>
            </a:r>
            <a:r>
              <a:rPr lang="ko-KR" altLang="en-US" dirty="0">
                <a:solidFill>
                  <a:srgbClr val="000000"/>
                </a:solidFill>
              </a:rPr>
              <a:t>이란</a:t>
            </a:r>
            <a:r>
              <a:rPr lang="en-US" altLang="ko-KR" dirty="0">
                <a:solidFill>
                  <a:srgbClr val="000000"/>
                </a:solidFill>
              </a:rPr>
              <a:t>), DEU(</a:t>
            </a:r>
            <a:r>
              <a:rPr lang="ko-KR" altLang="en-US" dirty="0">
                <a:solidFill>
                  <a:srgbClr val="000000"/>
                </a:solidFill>
              </a:rPr>
              <a:t>독일</a:t>
            </a:r>
            <a:r>
              <a:rPr lang="en-US" altLang="ko-KR" dirty="0">
                <a:solidFill>
                  <a:srgbClr val="000000"/>
                </a:solidFill>
              </a:rPr>
              <a:t>), POL(</a:t>
            </a:r>
            <a:r>
              <a:rPr lang="ko-KR" altLang="en-US" dirty="0">
                <a:solidFill>
                  <a:srgbClr val="000000"/>
                </a:solidFill>
              </a:rPr>
              <a:t>폴란드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50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</a:rPr>
              <a:t>만명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~200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</a:rPr>
              <a:t>만명 사이 국가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(50Kto200K)</a:t>
            </a: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dirty="0">
                <a:solidFill>
                  <a:srgbClr val="000000"/>
                </a:solidFill>
              </a:rPr>
              <a:t>GTM(</a:t>
            </a:r>
            <a:r>
              <a:rPr lang="ko-KR" altLang="en-US" dirty="0">
                <a:solidFill>
                  <a:srgbClr val="000000"/>
                </a:solidFill>
              </a:rPr>
              <a:t>과테말라</a:t>
            </a:r>
            <a:r>
              <a:rPr lang="en-US" altLang="ko-KR" dirty="0">
                <a:solidFill>
                  <a:srgbClr val="000000"/>
                </a:solidFill>
              </a:rPr>
              <a:t>), HND(</a:t>
            </a:r>
            <a:r>
              <a:rPr lang="ko-KR" altLang="en-US" dirty="0">
                <a:solidFill>
                  <a:srgbClr val="000000"/>
                </a:solidFill>
              </a:rPr>
              <a:t>온두라스</a:t>
            </a:r>
            <a:r>
              <a:rPr lang="en-US" altLang="ko-KR" dirty="0">
                <a:solidFill>
                  <a:srgbClr val="000000"/>
                </a:solidFill>
              </a:rPr>
              <a:t>), DOM(</a:t>
            </a:r>
            <a:r>
              <a:rPr lang="ko-KR" altLang="en-US" dirty="0">
                <a:solidFill>
                  <a:srgbClr val="000000"/>
                </a:solidFill>
              </a:rPr>
              <a:t>도미니카 공화국</a:t>
            </a:r>
            <a:r>
              <a:rPr lang="en-US" altLang="ko-KR" dirty="0">
                <a:solidFill>
                  <a:srgbClr val="000000"/>
                </a:solidFill>
              </a:rPr>
              <a:t>), CRI(</a:t>
            </a:r>
            <a:r>
              <a:rPr lang="ko-KR" altLang="en-US" dirty="0">
                <a:solidFill>
                  <a:srgbClr val="000000"/>
                </a:solidFill>
              </a:rPr>
              <a:t>코스타리카</a:t>
            </a:r>
            <a:r>
              <a:rPr lang="en-US" altLang="ko-KR" dirty="0">
                <a:solidFill>
                  <a:srgbClr val="000000"/>
                </a:solidFill>
              </a:rPr>
              <a:t>), PAN(</a:t>
            </a:r>
            <a:r>
              <a:rPr lang="ko-KR" altLang="en-US" dirty="0">
                <a:solidFill>
                  <a:srgbClr val="000000"/>
                </a:solidFill>
              </a:rPr>
              <a:t>파나마</a:t>
            </a:r>
            <a:r>
              <a:rPr lang="en-US" altLang="ko-KR" dirty="0">
                <a:solidFill>
                  <a:srgbClr val="000000"/>
                </a:solidFill>
              </a:rPr>
              <a:t>), VEN(</a:t>
            </a:r>
            <a:r>
              <a:rPr lang="ko-KR" altLang="en-US" dirty="0">
                <a:solidFill>
                  <a:srgbClr val="000000"/>
                </a:solidFill>
              </a:rPr>
              <a:t>베네수엘라</a:t>
            </a:r>
            <a:r>
              <a:rPr lang="en-US" altLang="ko-KR" dirty="0">
                <a:solidFill>
                  <a:srgbClr val="000000"/>
                </a:solidFill>
              </a:rPr>
              <a:t>), ECU(</a:t>
            </a:r>
            <a:r>
              <a:rPr lang="ko-KR" altLang="en-US" dirty="0">
                <a:solidFill>
                  <a:srgbClr val="000000"/>
                </a:solidFill>
              </a:rPr>
              <a:t>에콰도르</a:t>
            </a:r>
            <a:r>
              <a:rPr lang="en-US" altLang="ko-KR" dirty="0">
                <a:solidFill>
                  <a:srgbClr val="000000"/>
                </a:solidFill>
              </a:rPr>
              <a:t>), BOL(</a:t>
            </a:r>
            <a:r>
              <a:rPr lang="ko-KR" altLang="en-US" dirty="0">
                <a:solidFill>
                  <a:srgbClr val="000000"/>
                </a:solidFill>
              </a:rPr>
              <a:t>볼리비아</a:t>
            </a:r>
            <a:r>
              <a:rPr lang="en-US" altLang="ko-KR" dirty="0">
                <a:solidFill>
                  <a:srgbClr val="000000"/>
                </a:solidFill>
              </a:rPr>
              <a:t>), PRY(</a:t>
            </a:r>
            <a:r>
              <a:rPr lang="ko-KR" altLang="en-US" dirty="0">
                <a:solidFill>
                  <a:srgbClr val="000000"/>
                </a:solidFill>
              </a:rPr>
              <a:t>파라과이</a:t>
            </a:r>
            <a:r>
              <a:rPr lang="en-US" altLang="ko-KR" dirty="0">
                <a:solidFill>
                  <a:srgbClr val="000000"/>
                </a:solidFill>
              </a:rPr>
              <a:t>), IRL(</a:t>
            </a:r>
            <a:r>
              <a:rPr lang="ko-KR" altLang="en-US" dirty="0">
                <a:solidFill>
                  <a:srgbClr val="000000"/>
                </a:solidFill>
              </a:rPr>
              <a:t>아일랜드</a:t>
            </a:r>
            <a:r>
              <a:rPr lang="en-US" altLang="ko-KR" dirty="0">
                <a:solidFill>
                  <a:srgbClr val="000000"/>
                </a:solidFill>
              </a:rPr>
              <a:t>), DNK(</a:t>
            </a:r>
            <a:r>
              <a:rPr lang="ko-KR" altLang="en-US" dirty="0">
                <a:solidFill>
                  <a:srgbClr val="000000"/>
                </a:solidFill>
              </a:rPr>
              <a:t>덴마크</a:t>
            </a:r>
            <a:r>
              <a:rPr lang="en-US" altLang="ko-KR" dirty="0">
                <a:solidFill>
                  <a:srgbClr val="000000"/>
                </a:solidFill>
              </a:rPr>
              <a:t>), LTU(</a:t>
            </a:r>
            <a:r>
              <a:rPr lang="ko-KR" altLang="en-US" dirty="0">
                <a:solidFill>
                  <a:srgbClr val="000000"/>
                </a:solidFill>
              </a:rPr>
              <a:t>리투아니아</a:t>
            </a:r>
            <a:r>
              <a:rPr lang="en-US" altLang="ko-KR" dirty="0">
                <a:solidFill>
                  <a:srgbClr val="000000"/>
                </a:solidFill>
              </a:rPr>
              <a:t>), BLR(</a:t>
            </a:r>
            <a:r>
              <a:rPr lang="ko-KR" altLang="en-US" dirty="0">
                <a:solidFill>
                  <a:srgbClr val="000000"/>
                </a:solidFill>
              </a:rPr>
              <a:t>벨라루스</a:t>
            </a:r>
            <a:r>
              <a:rPr lang="en-US" altLang="ko-KR" dirty="0">
                <a:solidFill>
                  <a:srgbClr val="000000"/>
                </a:solidFill>
              </a:rPr>
              <a:t>), SVK(</a:t>
            </a:r>
            <a:r>
              <a:rPr lang="ko-KR" altLang="en-US" dirty="0">
                <a:solidFill>
                  <a:srgbClr val="000000"/>
                </a:solidFill>
              </a:rPr>
              <a:t>슬로바키아</a:t>
            </a:r>
            <a:r>
              <a:rPr lang="en-US" altLang="ko-KR" dirty="0">
                <a:solidFill>
                  <a:srgbClr val="000000"/>
                </a:solidFill>
              </a:rPr>
              <a:t>), HUN(</a:t>
            </a:r>
            <a:r>
              <a:rPr lang="ko-KR" altLang="en-US" dirty="0">
                <a:solidFill>
                  <a:srgbClr val="000000"/>
                </a:solidFill>
              </a:rPr>
              <a:t>헝가리</a:t>
            </a:r>
            <a:r>
              <a:rPr lang="en-US" altLang="ko-KR" dirty="0">
                <a:solidFill>
                  <a:srgbClr val="000000"/>
                </a:solidFill>
              </a:rPr>
              <a:t>), SVN(</a:t>
            </a:r>
            <a:r>
              <a:rPr lang="ko-KR" altLang="en-US" dirty="0">
                <a:solidFill>
                  <a:srgbClr val="000000"/>
                </a:solidFill>
              </a:rPr>
              <a:t>슬로베니아</a:t>
            </a:r>
            <a:r>
              <a:rPr lang="en-US" altLang="ko-KR" dirty="0">
                <a:solidFill>
                  <a:srgbClr val="000000"/>
                </a:solidFill>
              </a:rPr>
              <a:t>), HRV(</a:t>
            </a:r>
            <a:r>
              <a:rPr lang="ko-KR" altLang="en-US" dirty="0">
                <a:solidFill>
                  <a:srgbClr val="000000"/>
                </a:solidFill>
              </a:rPr>
              <a:t>크로아티아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27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06984902-6960-4390-B433-568644F6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82" y="1290375"/>
            <a:ext cx="3556065" cy="323702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CB33F-5AF1-4795-9742-399E228FAA0D}"/>
              </a:ext>
            </a:extLst>
          </p:cNvPr>
          <p:cNvCxnSpPr>
            <a:cxnSpLocks/>
          </p:cNvCxnSpPr>
          <p:nvPr/>
        </p:nvCxnSpPr>
        <p:spPr>
          <a:xfrm flipV="1">
            <a:off x="3308684" y="1803975"/>
            <a:ext cx="950495" cy="61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88061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078960" y="519975"/>
            <a:ext cx="4986080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solidFill>
                  <a:srgbClr val="434343"/>
                </a:solidFill>
              </a:rPr>
              <a:t>국가 범위별 확인 사례 </a:t>
            </a:r>
            <a:r>
              <a:rPr lang="en-US" altLang="ko-KR" sz="2400">
                <a:solidFill>
                  <a:srgbClr val="434343"/>
                </a:solidFill>
              </a:rPr>
              <a:t>Map View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4572000" y="1390187"/>
            <a:ext cx="3768900" cy="2946412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50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</a:rPr>
              <a:t>만명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~200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</a:rPr>
              <a:t>만명 사이 국가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</a:rPr>
              <a:t>(50Kto200K)</a:t>
            </a: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dirty="0">
                <a:solidFill>
                  <a:srgbClr val="000000"/>
                </a:solidFill>
              </a:rPr>
              <a:t>BIH(</a:t>
            </a:r>
            <a:r>
              <a:rPr lang="ko-KR" altLang="en-US" dirty="0">
                <a:solidFill>
                  <a:srgbClr val="000000"/>
                </a:solidFill>
              </a:rPr>
              <a:t>보스니아 헤르체고비나</a:t>
            </a:r>
            <a:r>
              <a:rPr lang="en-US" altLang="ko-KR" dirty="0">
                <a:solidFill>
                  <a:srgbClr val="000000"/>
                </a:solidFill>
              </a:rPr>
              <a:t>), SRB(</a:t>
            </a:r>
            <a:r>
              <a:rPr lang="ko-KR" altLang="en-US" dirty="0">
                <a:solidFill>
                  <a:srgbClr val="000000"/>
                </a:solidFill>
              </a:rPr>
              <a:t>세르비아</a:t>
            </a:r>
            <a:r>
              <a:rPr lang="en-US" altLang="ko-KR" dirty="0">
                <a:solidFill>
                  <a:srgbClr val="000000"/>
                </a:solidFill>
              </a:rPr>
              <a:t>), MDA(</a:t>
            </a:r>
            <a:r>
              <a:rPr lang="ko-KR" altLang="en-US" dirty="0">
                <a:solidFill>
                  <a:srgbClr val="000000"/>
                </a:solidFill>
              </a:rPr>
              <a:t>몰도바</a:t>
            </a:r>
            <a:r>
              <a:rPr lang="en-US" altLang="ko-KR" dirty="0">
                <a:solidFill>
                  <a:srgbClr val="000000"/>
                </a:solidFill>
              </a:rPr>
              <a:t>), BGR(</a:t>
            </a:r>
            <a:r>
              <a:rPr lang="ko-KR" altLang="en-US" dirty="0">
                <a:solidFill>
                  <a:srgbClr val="000000"/>
                </a:solidFill>
              </a:rPr>
              <a:t>불가리아</a:t>
            </a:r>
            <a:r>
              <a:rPr lang="en-US" altLang="ko-KR" dirty="0">
                <a:solidFill>
                  <a:srgbClr val="000000"/>
                </a:solidFill>
              </a:rPr>
              <a:t>), GRC(</a:t>
            </a:r>
            <a:r>
              <a:rPr lang="ko-KR" altLang="en-US" dirty="0">
                <a:solidFill>
                  <a:srgbClr val="000000"/>
                </a:solidFill>
              </a:rPr>
              <a:t>그리스</a:t>
            </a:r>
            <a:r>
              <a:rPr lang="en-US" altLang="ko-KR" dirty="0">
                <a:solidFill>
                  <a:srgbClr val="000000"/>
                </a:solidFill>
              </a:rPr>
              <a:t>), DZA(</a:t>
            </a:r>
            <a:r>
              <a:rPr lang="ko-KR" altLang="en-US" dirty="0">
                <a:solidFill>
                  <a:srgbClr val="000000"/>
                </a:solidFill>
              </a:rPr>
              <a:t>알제리</a:t>
            </a:r>
            <a:r>
              <a:rPr lang="en-US" altLang="ko-KR" dirty="0">
                <a:solidFill>
                  <a:srgbClr val="000000"/>
                </a:solidFill>
              </a:rPr>
              <a:t>), TUN(</a:t>
            </a:r>
            <a:r>
              <a:rPr lang="ko-KR" altLang="en-US" dirty="0">
                <a:solidFill>
                  <a:srgbClr val="000000"/>
                </a:solidFill>
              </a:rPr>
              <a:t>튀니지</a:t>
            </a:r>
            <a:r>
              <a:rPr lang="en-US" altLang="ko-KR" dirty="0">
                <a:solidFill>
                  <a:srgbClr val="000000"/>
                </a:solidFill>
              </a:rPr>
              <a:t>), LBY(</a:t>
            </a:r>
            <a:r>
              <a:rPr lang="ko-KR" altLang="en-US" dirty="0">
                <a:solidFill>
                  <a:srgbClr val="000000"/>
                </a:solidFill>
              </a:rPr>
              <a:t>리비아</a:t>
            </a:r>
            <a:r>
              <a:rPr lang="en-US" altLang="ko-KR" dirty="0">
                <a:solidFill>
                  <a:srgbClr val="000000"/>
                </a:solidFill>
              </a:rPr>
              <a:t>), EGY(</a:t>
            </a:r>
            <a:r>
              <a:rPr lang="ko-KR" altLang="en-US" dirty="0">
                <a:solidFill>
                  <a:srgbClr val="000000"/>
                </a:solidFill>
              </a:rPr>
              <a:t>이집트</a:t>
            </a:r>
            <a:r>
              <a:rPr lang="en-US" altLang="ko-KR" dirty="0">
                <a:solidFill>
                  <a:srgbClr val="000000"/>
                </a:solidFill>
              </a:rPr>
              <a:t>), GHA(</a:t>
            </a:r>
            <a:r>
              <a:rPr lang="ko-KR" altLang="en-US" dirty="0">
                <a:solidFill>
                  <a:srgbClr val="000000"/>
                </a:solidFill>
              </a:rPr>
              <a:t>가나</a:t>
            </a:r>
            <a:r>
              <a:rPr lang="en-US" altLang="ko-KR" dirty="0">
                <a:solidFill>
                  <a:srgbClr val="000000"/>
                </a:solidFill>
              </a:rPr>
              <a:t>), NGA(</a:t>
            </a:r>
            <a:r>
              <a:rPr lang="ko-KR" altLang="en-US" dirty="0">
                <a:solidFill>
                  <a:srgbClr val="000000"/>
                </a:solidFill>
              </a:rPr>
              <a:t>나이지리아</a:t>
            </a:r>
            <a:r>
              <a:rPr lang="en-US" altLang="ko-KR" dirty="0">
                <a:solidFill>
                  <a:srgbClr val="000000"/>
                </a:solidFill>
              </a:rPr>
              <a:t>), ETH(</a:t>
            </a:r>
            <a:r>
              <a:rPr lang="ko-KR" altLang="en-US" dirty="0">
                <a:solidFill>
                  <a:srgbClr val="000000"/>
                </a:solidFill>
              </a:rPr>
              <a:t>에티오피아</a:t>
            </a:r>
            <a:r>
              <a:rPr lang="en-US" altLang="ko-KR" dirty="0">
                <a:solidFill>
                  <a:srgbClr val="000000"/>
                </a:solidFill>
              </a:rPr>
              <a:t>), KEN(</a:t>
            </a:r>
            <a:r>
              <a:rPr lang="ko-KR" altLang="en-US" dirty="0">
                <a:solidFill>
                  <a:srgbClr val="000000"/>
                </a:solidFill>
              </a:rPr>
              <a:t>케냐</a:t>
            </a:r>
            <a:r>
              <a:rPr lang="en-US" altLang="ko-KR" dirty="0">
                <a:solidFill>
                  <a:srgbClr val="000000"/>
                </a:solidFill>
              </a:rPr>
              <a:t>), OMN(</a:t>
            </a:r>
            <a:r>
              <a:rPr lang="ko-KR" altLang="en-US" dirty="0">
                <a:solidFill>
                  <a:srgbClr val="000000"/>
                </a:solidFill>
              </a:rPr>
              <a:t>오만</a:t>
            </a:r>
            <a:r>
              <a:rPr lang="en-US" altLang="ko-KR" dirty="0">
                <a:solidFill>
                  <a:srgbClr val="000000"/>
                </a:solidFill>
              </a:rPr>
              <a:t>), ARE(</a:t>
            </a:r>
            <a:r>
              <a:rPr lang="ko-KR" altLang="en-US" dirty="0">
                <a:solidFill>
                  <a:srgbClr val="000000"/>
                </a:solidFill>
              </a:rPr>
              <a:t>아랍에미리트</a:t>
            </a:r>
            <a:r>
              <a:rPr lang="en-US" altLang="ko-KR" dirty="0">
                <a:solidFill>
                  <a:srgbClr val="000000"/>
                </a:solidFill>
              </a:rPr>
              <a:t>), GEO(</a:t>
            </a:r>
            <a:r>
              <a:rPr lang="ko-KR" altLang="en-US" dirty="0">
                <a:solidFill>
                  <a:srgbClr val="000000"/>
                </a:solidFill>
              </a:rPr>
              <a:t>조지아</a:t>
            </a:r>
            <a:r>
              <a:rPr lang="en-US" altLang="ko-KR" dirty="0">
                <a:solidFill>
                  <a:srgbClr val="000000"/>
                </a:solidFill>
              </a:rPr>
              <a:t>), ARM(</a:t>
            </a:r>
            <a:r>
              <a:rPr lang="ko-KR" altLang="en-US" dirty="0">
                <a:solidFill>
                  <a:srgbClr val="000000"/>
                </a:solidFill>
              </a:rPr>
              <a:t>아르메니아</a:t>
            </a:r>
            <a:r>
              <a:rPr lang="en-US" altLang="ko-KR" dirty="0">
                <a:solidFill>
                  <a:srgbClr val="000000"/>
                </a:solidFill>
              </a:rPr>
              <a:t>), AZE(</a:t>
            </a:r>
            <a:r>
              <a:rPr lang="ko-KR" altLang="en-US" dirty="0">
                <a:solidFill>
                  <a:srgbClr val="000000"/>
                </a:solidFill>
              </a:rPr>
              <a:t>아제르바이잔</a:t>
            </a:r>
            <a:r>
              <a:rPr lang="en-US" altLang="ko-KR" dirty="0">
                <a:solidFill>
                  <a:srgbClr val="000000"/>
                </a:solidFill>
              </a:rPr>
              <a:t>), KWT(</a:t>
            </a:r>
            <a:r>
              <a:rPr lang="ko-KR" altLang="en-US" dirty="0">
                <a:solidFill>
                  <a:srgbClr val="000000"/>
                </a:solidFill>
              </a:rPr>
              <a:t>쿠웨이트</a:t>
            </a:r>
            <a:r>
              <a:rPr lang="en-US" altLang="ko-KR" dirty="0">
                <a:solidFill>
                  <a:srgbClr val="000000"/>
                </a:solidFill>
              </a:rPr>
              <a:t>), QAT(</a:t>
            </a:r>
            <a:r>
              <a:rPr lang="ko-KR" altLang="en-US" dirty="0">
                <a:solidFill>
                  <a:srgbClr val="000000"/>
                </a:solidFill>
              </a:rPr>
              <a:t>카타르</a:t>
            </a:r>
            <a:r>
              <a:rPr lang="en-US" altLang="ko-KR" dirty="0">
                <a:solidFill>
                  <a:srgbClr val="000000"/>
                </a:solidFill>
              </a:rPr>
              <a:t>), KAZ(</a:t>
            </a:r>
            <a:r>
              <a:rPr lang="ko-KR" altLang="en-US" dirty="0">
                <a:solidFill>
                  <a:srgbClr val="000000"/>
                </a:solidFill>
              </a:rPr>
              <a:t>카자흐스탄</a:t>
            </a:r>
            <a:r>
              <a:rPr lang="en-US" altLang="ko-KR" dirty="0">
                <a:solidFill>
                  <a:srgbClr val="000000"/>
                </a:solidFill>
              </a:rPr>
              <a:t>), UZB(</a:t>
            </a:r>
            <a:r>
              <a:rPr lang="ko-KR" altLang="en-US" dirty="0">
                <a:solidFill>
                  <a:srgbClr val="000000"/>
                </a:solidFill>
              </a:rPr>
              <a:t>우즈베키스탄</a:t>
            </a:r>
            <a:r>
              <a:rPr lang="en-US" altLang="ko-KR" dirty="0">
                <a:solidFill>
                  <a:srgbClr val="000000"/>
                </a:solidFill>
              </a:rPr>
              <a:t>), KGZ(</a:t>
            </a:r>
            <a:r>
              <a:rPr lang="ko-KR" altLang="en-US" dirty="0">
                <a:solidFill>
                  <a:srgbClr val="000000"/>
                </a:solidFill>
              </a:rPr>
              <a:t>키르기스스탄</a:t>
            </a:r>
            <a:r>
              <a:rPr lang="en-US" altLang="ko-KR" dirty="0">
                <a:solidFill>
                  <a:srgbClr val="000000"/>
                </a:solidFill>
              </a:rPr>
              <a:t>), CHN(</a:t>
            </a:r>
            <a:r>
              <a:rPr lang="ko-KR" altLang="en-US" dirty="0">
                <a:solidFill>
                  <a:srgbClr val="000000"/>
                </a:solidFill>
              </a:rPr>
              <a:t>중국</a:t>
            </a:r>
            <a:r>
              <a:rPr lang="en-US" altLang="ko-KR" dirty="0">
                <a:solidFill>
                  <a:srgbClr val="000000"/>
                </a:solidFill>
              </a:rPr>
              <a:t>), MYS(</a:t>
            </a:r>
            <a:r>
              <a:rPr lang="ko-KR" altLang="en-US" dirty="0">
                <a:solidFill>
                  <a:srgbClr val="000000"/>
                </a:solidFill>
              </a:rPr>
              <a:t>말레이시아</a:t>
            </a:r>
            <a:r>
              <a:rPr lang="en-US" altLang="ko-KR" dirty="0">
                <a:solidFill>
                  <a:srgbClr val="000000"/>
                </a:solidFill>
              </a:rPr>
              <a:t>), JPN(</a:t>
            </a:r>
            <a:r>
              <a:rPr lang="ko-KR" altLang="en-US" dirty="0">
                <a:solidFill>
                  <a:srgbClr val="000000"/>
                </a:solidFill>
              </a:rPr>
              <a:t>일본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28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06984902-6960-4390-B433-568644F6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82" y="1290375"/>
            <a:ext cx="3556065" cy="323702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06CB33F-5AF1-4795-9742-399E228FAA0D}"/>
              </a:ext>
            </a:extLst>
          </p:cNvPr>
          <p:cNvCxnSpPr>
            <a:cxnSpLocks/>
          </p:cNvCxnSpPr>
          <p:nvPr/>
        </p:nvCxnSpPr>
        <p:spPr>
          <a:xfrm flipV="1">
            <a:off x="3308684" y="1803975"/>
            <a:ext cx="950495" cy="61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1926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090111" y="538370"/>
            <a:ext cx="4963778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solidFill>
                  <a:srgbClr val="434343"/>
                </a:solidFill>
              </a:rPr>
              <a:t>국가 범위별 확진 사례 </a:t>
            </a:r>
            <a:r>
              <a:rPr lang="en-US" altLang="ko-KR" sz="2400">
                <a:solidFill>
                  <a:srgbClr val="434343"/>
                </a:solidFill>
              </a:rPr>
              <a:t>Map View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5597912" y="1416574"/>
            <a:ext cx="3144432" cy="3188556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날짜를 </a:t>
            </a:r>
            <a:r>
              <a:rPr lang="en-US" altLang="ko-KR">
                <a:solidFill>
                  <a:srgbClr val="000000"/>
                </a:solidFill>
              </a:rPr>
              <a:t>x</a:t>
            </a:r>
            <a:r>
              <a:rPr lang="ko-KR" altLang="en-US">
                <a:solidFill>
                  <a:srgbClr val="000000"/>
                </a:solidFill>
              </a:rPr>
              <a:t>축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국가별 확진자 수를 </a:t>
            </a:r>
            <a:r>
              <a:rPr lang="en-US" altLang="ko-KR">
                <a:solidFill>
                  <a:srgbClr val="000000"/>
                </a:solidFill>
              </a:rPr>
              <a:t>y</a:t>
            </a:r>
            <a:r>
              <a:rPr lang="ko-KR" altLang="en-US">
                <a:solidFill>
                  <a:srgbClr val="000000"/>
                </a:solidFill>
              </a:rPr>
              <a:t>축으로 한 시계열 데이터 시각화 </a:t>
            </a:r>
            <a:r>
              <a:rPr lang="en-US" altLang="ko-KR">
                <a:solidFill>
                  <a:srgbClr val="000000"/>
                </a:solidFill>
              </a:rPr>
              <a:t>MAP </a:t>
            </a:r>
            <a:r>
              <a:rPr lang="ko-KR" altLang="en-US">
                <a:solidFill>
                  <a:srgbClr val="000000"/>
                </a:solidFill>
              </a:rPr>
              <a:t>모형 </a:t>
            </a:r>
            <a:endParaRPr lang="en-US" altLang="ko-KR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>
                <a:solidFill>
                  <a:srgbClr val="000000"/>
                </a:solidFill>
                <a:highlight>
                  <a:srgbClr val="FFFF00"/>
                </a:highlight>
              </a:rPr>
              <a:t>MA</a:t>
            </a:r>
            <a:r>
              <a:rPr lang="en-US" altLang="ko-KR">
                <a:solidFill>
                  <a:srgbClr val="000000"/>
                </a:solidFill>
              </a:rPr>
              <a:t> (Moving average) : </a:t>
            </a:r>
            <a:r>
              <a:rPr lang="ko-KR" altLang="en-US">
                <a:solidFill>
                  <a:srgbClr val="000000"/>
                </a:solidFill>
              </a:rPr>
              <a:t>시간이 지날수록 어떤 </a:t>
            </a:r>
            <a:r>
              <a:rPr lang="en-US" altLang="ko-KR">
                <a:solidFill>
                  <a:srgbClr val="000000"/>
                </a:solidFill>
              </a:rPr>
              <a:t>Random Varianble </a:t>
            </a:r>
            <a:r>
              <a:rPr lang="ko-KR" altLang="en-US">
                <a:solidFill>
                  <a:srgbClr val="000000"/>
                </a:solidFill>
              </a:rPr>
              <a:t>평균 값이 지속적으로 증가하거나 감소하는 경향</a:t>
            </a:r>
            <a:endParaRPr lang="en-US" altLang="ko-KR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>
                <a:solidFill>
                  <a:srgbClr val="000000"/>
                </a:solidFill>
                <a:highlight>
                  <a:srgbClr val="FFFF00"/>
                </a:highlight>
              </a:rPr>
              <a:t>MAP</a:t>
            </a:r>
            <a:r>
              <a:rPr lang="en-US" altLang="ko-KR">
                <a:solidFill>
                  <a:srgbClr val="000000"/>
                </a:solidFill>
              </a:rPr>
              <a:t> : </a:t>
            </a:r>
            <a:r>
              <a:rPr lang="ko-KR" altLang="en-US">
                <a:solidFill>
                  <a:srgbClr val="000000"/>
                </a:solidFill>
              </a:rPr>
              <a:t>이동 평균을 시계열 모형으로 구성한 것이 </a:t>
            </a:r>
            <a:r>
              <a:rPr lang="en-US" altLang="ko-KR">
                <a:solidFill>
                  <a:srgbClr val="000000"/>
                </a:solidFill>
              </a:rPr>
              <a:t>MA </a:t>
            </a:r>
            <a:r>
              <a:rPr lang="ko-KR" altLang="en-US">
                <a:solidFill>
                  <a:srgbClr val="000000"/>
                </a:solidFill>
              </a:rPr>
              <a:t>모형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바로 직전 데이터가 다음 데이터에 영향을 준다고 가정한 것이 </a:t>
            </a:r>
            <a:r>
              <a:rPr lang="en-US" altLang="ko-KR">
                <a:solidFill>
                  <a:srgbClr val="000000"/>
                </a:solidFill>
              </a:rPr>
              <a:t>MAP </a:t>
            </a:r>
            <a:r>
              <a:rPr lang="ko-KR" altLang="en-US">
                <a:solidFill>
                  <a:srgbClr val="000000"/>
                </a:solidFill>
              </a:rPr>
              <a:t>모형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29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779C31-52E7-421F-9FE9-3F31E3AC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96" y="1494262"/>
            <a:ext cx="5297000" cy="27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4853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/>
              <a:t>목차</a:t>
            </a:r>
            <a:endParaRPr lang="ko-KR">
              <a:solidFill>
                <a:srgbClr val="434343"/>
              </a:solidFill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fld id="{00000000-1234-1234-1234-123412341234}" type="slidenum">
              <a:rPr lang="es"/>
              <a:pPr marL="0" lvl="0" indent="0" algn="l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25000"/>
                <a:buFont typeface="Arial"/>
                <a:buNone/>
                <a:defRPr lang="ko-KR" altLang="en-US"/>
              </a:pPr>
              <a:t>3</a:t>
            </a:fld>
            <a:endParaRPr lang="ko-KR"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 idx="2"/>
          </p:nvPr>
        </p:nvSpPr>
        <p:spPr>
          <a:xfrm>
            <a:off x="4696225" y="1333483"/>
            <a:ext cx="2107335" cy="470835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/>
              <a:t>주제 선택 및 목적</a:t>
            </a:r>
            <a:endParaRPr lang="ko-KR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/>
              <a:t>데이터 분석 시작 전 분석을 통해 알고 싶은 것이 무엇인지 구체적으로 명확히 정의</a:t>
            </a: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4"/>
          </p:nvPr>
        </p:nvSpPr>
        <p:spPr>
          <a:xfrm>
            <a:off x="4696225" y="2518440"/>
            <a:ext cx="1183700" cy="422724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/>
              <a:t>문제 정의</a:t>
            </a:r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/>
              <a:t>주제 선정</a:t>
            </a:r>
            <a:endParaRPr lang="en-US" altLang="ko-KR"/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/>
              <a:t>Work Flow</a:t>
            </a:r>
            <a:endParaRPr lang="ko-KR"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/>
              <a:t>데이터 분석 유형 </a:t>
            </a:r>
            <a:r>
              <a:rPr lang="en-US" altLang="ko-KR"/>
              <a:t>6</a:t>
            </a:r>
            <a:r>
              <a:rPr lang="ko-KR" altLang="en-US"/>
              <a:t>가지를 통한 데이터 분석</a:t>
            </a:r>
            <a:endParaRPr lang="ko-KR"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4705847" y="3607194"/>
            <a:ext cx="1404989" cy="470832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/>
              <a:t>데이터 분석</a:t>
            </a:r>
            <a:endParaRPr lang="ko-KR"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s"/>
              <a:t>1</a:t>
            </a:r>
            <a:endParaRPr lang="ko-KR"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s"/>
              <a:t>2</a:t>
            </a:r>
            <a:endParaRPr lang="ko-KR"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s"/>
              <a:t>3</a:t>
            </a:r>
            <a:endParaRPr lang="ko-KR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164456" y="551619"/>
            <a:ext cx="4815087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solidFill>
                  <a:srgbClr val="434343"/>
                </a:solidFill>
              </a:rPr>
              <a:t>국가 범위별 확진 사례 </a:t>
            </a:r>
            <a:r>
              <a:rPr lang="en-US" altLang="ko-KR" sz="2400">
                <a:solidFill>
                  <a:srgbClr val="434343"/>
                </a:solidFill>
              </a:rPr>
              <a:t>Map View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5549972" y="1691636"/>
            <a:ext cx="3144432" cy="2791035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그래프의 기울기가 급격히 변화하는 상승점</a:t>
            </a:r>
            <a:endParaRPr lang="en-US" altLang="ko-KR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endParaRPr lang="en-US" altLang="ko-KR" sz="1000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3</a:t>
            </a:r>
            <a:r>
              <a:rPr lang="ko-KR" altLang="en-US">
                <a:solidFill>
                  <a:srgbClr val="000000"/>
                </a:solidFill>
              </a:rPr>
              <a:t>월부터 </a:t>
            </a:r>
            <a:r>
              <a:rPr lang="en-US" altLang="ko-KR">
                <a:solidFill>
                  <a:srgbClr val="000000"/>
                </a:solidFill>
              </a:rPr>
              <a:t>4</a:t>
            </a:r>
            <a:r>
              <a:rPr lang="ko-KR" altLang="en-US">
                <a:solidFill>
                  <a:srgbClr val="000000"/>
                </a:solidFill>
              </a:rPr>
              <a:t>월</a:t>
            </a:r>
            <a:endParaRPr lang="en-US" altLang="ko-KR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6</a:t>
            </a:r>
            <a:r>
              <a:rPr lang="ko-KR" altLang="en-US">
                <a:solidFill>
                  <a:srgbClr val="000000"/>
                </a:solidFill>
              </a:rPr>
              <a:t>월 초부터 </a:t>
            </a:r>
            <a:r>
              <a:rPr lang="en-US" altLang="ko-KR">
                <a:solidFill>
                  <a:srgbClr val="000000"/>
                </a:solidFill>
              </a:rPr>
              <a:t>7</a:t>
            </a:r>
            <a:r>
              <a:rPr lang="ko-KR" altLang="en-US">
                <a:solidFill>
                  <a:srgbClr val="000000"/>
                </a:solidFill>
              </a:rPr>
              <a:t>월 말</a:t>
            </a:r>
            <a:endParaRPr lang="en-US" altLang="ko-KR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9</a:t>
            </a:r>
            <a:r>
              <a:rPr lang="ko-KR" altLang="en-US">
                <a:solidFill>
                  <a:srgbClr val="000000"/>
                </a:solidFill>
              </a:rPr>
              <a:t>월 초부터 </a:t>
            </a:r>
            <a:r>
              <a:rPr lang="en-US" altLang="ko-KR">
                <a:solidFill>
                  <a:srgbClr val="000000"/>
                </a:solidFill>
              </a:rPr>
              <a:t>11</a:t>
            </a:r>
            <a:r>
              <a:rPr lang="ko-KR" altLang="en-US">
                <a:solidFill>
                  <a:srgbClr val="000000"/>
                </a:solidFill>
              </a:rPr>
              <a:t>월 까지가 있다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그래프의 기울기가 급격히 변화한다는 뜻은 이동 평균이 급격히 변화한다는 것이고 이는 곧 확진자 수가 급격히 늘어났다는 것을 알 수 있다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30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779C31-52E7-421F-9FE9-3F31E3AC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96" y="1494262"/>
            <a:ext cx="5297000" cy="279103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DA16D22-3404-4477-BC67-DC78B8E8A719}"/>
              </a:ext>
            </a:extLst>
          </p:cNvPr>
          <p:cNvCxnSpPr/>
          <p:nvPr/>
        </p:nvCxnSpPr>
        <p:spPr>
          <a:xfrm>
            <a:off x="1992351" y="2571750"/>
            <a:ext cx="0" cy="859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B14F020-DCC6-4B4A-BEE0-31602428A7E8}"/>
              </a:ext>
            </a:extLst>
          </p:cNvPr>
          <p:cNvCxnSpPr/>
          <p:nvPr/>
        </p:nvCxnSpPr>
        <p:spPr>
          <a:xfrm>
            <a:off x="3252439" y="2248365"/>
            <a:ext cx="0" cy="859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B24EA96-8502-4A5A-BFEF-56167BA2834D}"/>
              </a:ext>
            </a:extLst>
          </p:cNvPr>
          <p:cNvCxnSpPr/>
          <p:nvPr/>
        </p:nvCxnSpPr>
        <p:spPr>
          <a:xfrm>
            <a:off x="4739268" y="1389352"/>
            <a:ext cx="0" cy="859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6184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rgbClr val="434343"/>
                </a:solidFill>
              </a:rPr>
              <a:t>국가별 코로나 사망자 사례 총합 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31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부제목 8">
            <a:extLst>
              <a:ext uri="{FF2B5EF4-FFF2-40B4-BE49-F238E27FC236}">
                <a16:creationId xmlns:a16="http://schemas.microsoft.com/office/drawing/2014/main" id="{0CB09812-FD73-4576-B231-22E8A653706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818379" y="2593311"/>
            <a:ext cx="3101400" cy="1112400"/>
          </a:xfrm>
        </p:spPr>
        <p:txBody>
          <a:bodyPr/>
          <a:lstStyle/>
          <a:p>
            <a:r>
              <a:rPr lang="ko-KR" altLang="en-US"/>
              <a:t>국가별로 코로나 사망자 사례를</a:t>
            </a:r>
            <a:endParaRPr lang="en-US" altLang="ko-KR"/>
          </a:p>
          <a:p>
            <a:r>
              <a:rPr lang="ko-KR" altLang="en-US"/>
              <a:t>총합하여 날짜</a:t>
            </a:r>
            <a:r>
              <a:rPr lang="en-US" altLang="ko-KR"/>
              <a:t>/</a:t>
            </a:r>
            <a:r>
              <a:rPr lang="ko-KR" altLang="en-US"/>
              <a:t>년도와 사망자</a:t>
            </a:r>
            <a:endParaRPr lang="en-US" altLang="ko-KR"/>
          </a:p>
          <a:p>
            <a:r>
              <a:rPr lang="ko-KR" altLang="en-US"/>
              <a:t>데이터</a:t>
            </a:r>
            <a:r>
              <a:rPr lang="en-US" altLang="ko-KR"/>
              <a:t> </a:t>
            </a:r>
            <a:r>
              <a:rPr lang="ko-KR" altLang="en-US"/>
              <a:t>프레임을 만들어서 헤더만</a:t>
            </a:r>
            <a:endParaRPr lang="en-US" altLang="ko-KR"/>
          </a:p>
          <a:p>
            <a:r>
              <a:rPr lang="ko-KR" altLang="en-US"/>
              <a:t>추출</a:t>
            </a:r>
            <a:r>
              <a:rPr lang="en-US" altLang="ko-KR"/>
              <a:t> </a:t>
            </a:r>
            <a:r>
              <a:rPr lang="ko-KR" altLang="en-US"/>
              <a:t>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EC86F2EB-D4DA-476E-8D0F-1A384050CF4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4818377" y="1898653"/>
            <a:ext cx="3396347" cy="482400"/>
          </a:xfrm>
        </p:spPr>
        <p:txBody>
          <a:bodyPr/>
          <a:lstStyle/>
          <a:p>
            <a:r>
              <a:rPr lang="ko-KR" altLang="en-US"/>
              <a:t>국가별 코로나 사망자 사례 총합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24AC694-F1F8-4360-B94A-C3034FA1B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21" y="1571550"/>
            <a:ext cx="2618753" cy="27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02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171887" y="528030"/>
            <a:ext cx="4800226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solidFill>
                  <a:srgbClr val="434343"/>
                </a:solidFill>
              </a:rPr>
              <a:t>국가 범위별 사망 사례 </a:t>
            </a:r>
            <a:r>
              <a:rPr lang="en-US" altLang="ko-KR" sz="2400">
                <a:solidFill>
                  <a:srgbClr val="434343"/>
                </a:solidFill>
              </a:rPr>
              <a:t>Map View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5597912" y="1671881"/>
            <a:ext cx="3144432" cy="2493787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3</a:t>
            </a:r>
            <a:r>
              <a:rPr lang="ko-KR" altLang="en-US">
                <a:solidFill>
                  <a:srgbClr val="000000"/>
                </a:solidFill>
              </a:rPr>
              <a:t>월 </a:t>
            </a:r>
            <a:r>
              <a:rPr lang="en-US" altLang="ko-KR">
                <a:solidFill>
                  <a:srgbClr val="000000"/>
                </a:solidFill>
              </a:rPr>
              <a:t>13</a:t>
            </a:r>
            <a:r>
              <a:rPr lang="ko-KR" altLang="en-US">
                <a:solidFill>
                  <a:srgbClr val="000000"/>
                </a:solidFill>
              </a:rPr>
              <a:t>일부터 </a:t>
            </a:r>
            <a:r>
              <a:rPr lang="en-US" altLang="ko-KR">
                <a:solidFill>
                  <a:srgbClr val="000000"/>
                </a:solidFill>
              </a:rPr>
              <a:t>4</a:t>
            </a:r>
            <a:r>
              <a:rPr lang="ko-KR" altLang="en-US">
                <a:solidFill>
                  <a:srgbClr val="000000"/>
                </a:solidFill>
              </a:rPr>
              <a:t>월 까지 급격히 상승한다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5</a:t>
            </a:r>
            <a:r>
              <a:rPr lang="ko-KR" altLang="en-US">
                <a:solidFill>
                  <a:srgbClr val="000000"/>
                </a:solidFill>
              </a:rPr>
              <a:t>월 </a:t>
            </a:r>
            <a:r>
              <a:rPr lang="en-US" altLang="ko-KR">
                <a:solidFill>
                  <a:srgbClr val="000000"/>
                </a:solidFill>
              </a:rPr>
              <a:t>2</a:t>
            </a:r>
            <a:r>
              <a:rPr lang="ko-KR" altLang="en-US">
                <a:solidFill>
                  <a:srgbClr val="000000"/>
                </a:solidFill>
              </a:rPr>
              <a:t>일부터는 하락 세를 보이기 시작하며 </a:t>
            </a:r>
            <a:r>
              <a:rPr lang="en-US" altLang="ko-KR">
                <a:solidFill>
                  <a:srgbClr val="000000"/>
                </a:solidFill>
              </a:rPr>
              <a:t>9</a:t>
            </a:r>
            <a:r>
              <a:rPr lang="ko-KR" altLang="en-US">
                <a:solidFill>
                  <a:srgbClr val="000000"/>
                </a:solidFill>
              </a:rPr>
              <a:t>월 </a:t>
            </a:r>
            <a:r>
              <a:rPr lang="en-US" altLang="ko-KR">
                <a:solidFill>
                  <a:srgbClr val="000000"/>
                </a:solidFill>
              </a:rPr>
              <a:t>29</a:t>
            </a:r>
            <a:r>
              <a:rPr lang="ko-KR" altLang="en-US">
                <a:solidFill>
                  <a:srgbClr val="000000"/>
                </a:solidFill>
              </a:rPr>
              <a:t>일 까지는 평균에 편차가 심하지 않는다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285750" lvl="0" indent="-28575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10</a:t>
            </a:r>
            <a:r>
              <a:rPr lang="ko-KR" altLang="en-US">
                <a:solidFill>
                  <a:srgbClr val="000000"/>
                </a:solidFill>
              </a:rPr>
              <a:t>월 이후로는 </a:t>
            </a:r>
            <a:r>
              <a:rPr lang="en-US" altLang="ko-KR">
                <a:solidFill>
                  <a:srgbClr val="000000"/>
                </a:solidFill>
              </a:rPr>
              <a:t>3</a:t>
            </a:r>
            <a:r>
              <a:rPr lang="ko-KR" altLang="en-US">
                <a:solidFill>
                  <a:srgbClr val="000000"/>
                </a:solidFill>
              </a:rPr>
              <a:t>월 </a:t>
            </a:r>
            <a:r>
              <a:rPr lang="en-US" altLang="ko-KR">
                <a:solidFill>
                  <a:srgbClr val="000000"/>
                </a:solidFill>
              </a:rPr>
              <a:t>~ 4</a:t>
            </a:r>
            <a:r>
              <a:rPr lang="ko-KR" altLang="en-US">
                <a:solidFill>
                  <a:srgbClr val="000000"/>
                </a:solidFill>
              </a:rPr>
              <a:t>월 까지의 상승 이동 평균보다 더 급격히 늘어나기 시작한다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32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7A8DB8-6ACB-419E-AC7D-424DFBFA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7" y="1539179"/>
            <a:ext cx="5129765" cy="275919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13B2836-36B2-4ED9-B24D-C63A6E0AE30F}"/>
              </a:ext>
            </a:extLst>
          </p:cNvPr>
          <p:cNvSpPr/>
          <p:nvPr/>
        </p:nvSpPr>
        <p:spPr>
          <a:xfrm>
            <a:off x="2765503" y="4298371"/>
            <a:ext cx="862360" cy="199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월</a:t>
            </a:r>
            <a:r>
              <a:rPr lang="en-US" altLang="ko-KR" sz="1000">
                <a:solidFill>
                  <a:schemeClr val="tx1"/>
                </a:solidFill>
              </a:rPr>
              <a:t>/</a:t>
            </a:r>
            <a:r>
              <a:rPr lang="ko-KR" altLang="en-US" sz="1000">
                <a:solidFill>
                  <a:schemeClr val="tx1"/>
                </a:solidFill>
              </a:rPr>
              <a:t>일</a:t>
            </a:r>
            <a:r>
              <a:rPr lang="en-US" altLang="ko-KR" sz="1000">
                <a:solidFill>
                  <a:schemeClr val="tx1"/>
                </a:solidFill>
              </a:rPr>
              <a:t>/</a:t>
            </a:r>
            <a:r>
              <a:rPr lang="ko-KR" altLang="en-US" sz="1000">
                <a:solidFill>
                  <a:schemeClr val="tx1"/>
                </a:solidFill>
              </a:rPr>
              <a:t>년도</a:t>
            </a:r>
          </a:p>
        </p:txBody>
      </p:sp>
    </p:spTree>
    <p:extLst>
      <p:ext uri="{BB962C8B-B14F-4D97-AF65-F5344CB8AC3E}">
        <p14:creationId xmlns:p14="http://schemas.microsoft.com/office/powerpoint/2010/main" val="258831749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745973" y="498167"/>
            <a:ext cx="3652054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solidFill>
                  <a:srgbClr val="434343"/>
                </a:solidFill>
              </a:rPr>
              <a:t>시계열 분해 </a:t>
            </a:r>
            <a:r>
              <a:rPr lang="en-US" altLang="ko-KR" sz="2400">
                <a:solidFill>
                  <a:srgbClr val="434343"/>
                </a:solidFill>
              </a:rPr>
              <a:t>– </a:t>
            </a:r>
            <a:r>
              <a:rPr lang="ko-KR" altLang="en-US" sz="2400">
                <a:solidFill>
                  <a:srgbClr val="434343"/>
                </a:solidFill>
              </a:rPr>
              <a:t>현상 이해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33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58D345-E3E7-4B5B-88CC-6A0E2FF2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65" y="1334099"/>
            <a:ext cx="4538043" cy="1914624"/>
          </a:xfrm>
          <a:prstGeom prst="rect">
            <a:avLst/>
          </a:prstGeom>
        </p:spPr>
      </p:pic>
      <p:sp>
        <p:nvSpPr>
          <p:cNvPr id="11" name="Google Shape;922;p60">
            <a:extLst>
              <a:ext uri="{FF2B5EF4-FFF2-40B4-BE49-F238E27FC236}">
                <a16:creationId xmlns:a16="http://schemas.microsoft.com/office/drawing/2014/main" id="{502D12F7-21FC-40A1-A12D-57D428352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65612" y="1334099"/>
            <a:ext cx="3583046" cy="2797634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Randomize</a:t>
            </a:r>
            <a:r>
              <a:rPr lang="ko-KR" altLang="en-US">
                <a:solidFill>
                  <a:srgbClr val="000000"/>
                </a:solidFill>
              </a:rPr>
              <a:t>한 예측 데이터와 </a:t>
            </a:r>
            <a:r>
              <a:rPr lang="en-US" altLang="ko-KR">
                <a:solidFill>
                  <a:srgbClr val="000000"/>
                </a:solidFill>
              </a:rPr>
              <a:t>2020</a:t>
            </a:r>
            <a:r>
              <a:rPr lang="ko-KR" altLang="en-US">
                <a:solidFill>
                  <a:srgbClr val="000000"/>
                </a:solidFill>
              </a:rPr>
              <a:t>년도 </a:t>
            </a:r>
            <a:r>
              <a:rPr lang="en-US" altLang="ko-KR">
                <a:solidFill>
                  <a:srgbClr val="000000"/>
                </a:solidFill>
              </a:rPr>
              <a:t>1</a:t>
            </a:r>
            <a:r>
              <a:rPr lang="ko-KR" altLang="en-US">
                <a:solidFill>
                  <a:srgbClr val="000000"/>
                </a:solidFill>
              </a:rPr>
              <a:t>월부터 </a:t>
            </a:r>
            <a:r>
              <a:rPr lang="en-US" altLang="ko-KR">
                <a:solidFill>
                  <a:srgbClr val="000000"/>
                </a:solidFill>
              </a:rPr>
              <a:t>12</a:t>
            </a:r>
            <a:r>
              <a:rPr lang="ko-KR" altLang="en-US">
                <a:solidFill>
                  <a:srgbClr val="000000"/>
                </a:solidFill>
              </a:rPr>
              <a:t>월 까지 현 상황 데이터를 통해 규칙적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불규칙적 패턴을 보이고 있다</a:t>
            </a:r>
            <a:r>
              <a:rPr lang="en-US" altLang="ko-KR">
                <a:solidFill>
                  <a:srgbClr val="000000"/>
                </a:solidFill>
              </a:rPr>
              <a:t>. </a:t>
            </a: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b="1">
                <a:solidFill>
                  <a:srgbClr val="000000"/>
                </a:solidFill>
              </a:rPr>
              <a:t>규칙적 패턴 </a:t>
            </a:r>
            <a:r>
              <a:rPr lang="en-US" altLang="ko-KR">
                <a:solidFill>
                  <a:srgbClr val="000000"/>
                </a:solidFill>
              </a:rPr>
              <a:t>: </a:t>
            </a:r>
            <a:r>
              <a:rPr lang="ko-KR" altLang="en-US">
                <a:solidFill>
                  <a:srgbClr val="000000"/>
                </a:solidFill>
              </a:rPr>
              <a:t>자기 상관성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이동평균</a:t>
            </a:r>
            <a:endParaRPr lang="en-US" altLang="ko-KR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b="1">
                <a:solidFill>
                  <a:srgbClr val="000000"/>
                </a:solidFill>
              </a:rPr>
              <a:t>불규칙적 패턴 </a:t>
            </a:r>
            <a:r>
              <a:rPr lang="en-US" altLang="ko-KR">
                <a:solidFill>
                  <a:srgbClr val="000000"/>
                </a:solidFill>
              </a:rPr>
              <a:t>: </a:t>
            </a:r>
            <a:r>
              <a:rPr lang="ko-KR" altLang="en-US">
                <a:solidFill>
                  <a:srgbClr val="000000"/>
                </a:solidFill>
              </a:rPr>
              <a:t>평균이 </a:t>
            </a:r>
            <a:r>
              <a:rPr lang="en-US" altLang="ko-KR">
                <a:solidFill>
                  <a:srgbClr val="000000"/>
                </a:solidFill>
              </a:rPr>
              <a:t>0</a:t>
            </a:r>
            <a:r>
              <a:rPr lang="ko-KR" altLang="en-US">
                <a:solidFill>
                  <a:srgbClr val="000000"/>
                </a:solidFill>
              </a:rPr>
              <a:t>이며 일정 분산을 지닌 정규분포에서 추출된 임의의 수</a:t>
            </a:r>
            <a:endParaRPr lang="en-US" altLang="ko-KR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* </a:t>
            </a:r>
            <a:r>
              <a:rPr lang="ko-KR" altLang="en-US">
                <a:solidFill>
                  <a:srgbClr val="FF0000"/>
                </a:solidFill>
              </a:rPr>
              <a:t>예측 값은 현 시점에서 떨어질 수록 오차율이 커진다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20219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3647565" y="516068"/>
            <a:ext cx="1848870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solidFill>
                  <a:srgbClr val="434343"/>
                </a:solidFill>
              </a:rPr>
              <a:t>시계열 분해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34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DE6F7-115F-4DB3-8B2C-2E099CC41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1" y="1487486"/>
            <a:ext cx="4372215" cy="1582816"/>
          </a:xfrm>
          <a:prstGeom prst="rect">
            <a:avLst/>
          </a:prstGeom>
        </p:spPr>
      </p:pic>
      <p:sp>
        <p:nvSpPr>
          <p:cNvPr id="7" name="Google Shape;922;p60">
            <a:extLst>
              <a:ext uri="{FF2B5EF4-FFF2-40B4-BE49-F238E27FC236}">
                <a16:creationId xmlns:a16="http://schemas.microsoft.com/office/drawing/2014/main" id="{09E1063D-1C5C-4BE0-84A3-FED47DA72C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65612" y="1334099"/>
            <a:ext cx="3583046" cy="2054314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위 </a:t>
            </a:r>
            <a:r>
              <a:rPr lang="en-US" altLang="ko-KR">
                <a:solidFill>
                  <a:srgbClr val="000000"/>
                </a:solidFill>
              </a:rPr>
              <a:t>MA </a:t>
            </a:r>
            <a:r>
              <a:rPr lang="ko-KR" altLang="en-US">
                <a:solidFill>
                  <a:srgbClr val="000000"/>
                </a:solidFill>
              </a:rPr>
              <a:t>모델에서 년도와 월을 </a:t>
            </a:r>
            <a:r>
              <a:rPr lang="en-US" altLang="ko-KR">
                <a:solidFill>
                  <a:srgbClr val="000000"/>
                </a:solidFill>
              </a:rPr>
              <a:t>x</a:t>
            </a:r>
            <a:r>
              <a:rPr lang="ko-KR" altLang="en-US">
                <a:solidFill>
                  <a:srgbClr val="000000"/>
                </a:solidFill>
              </a:rPr>
              <a:t>축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현 상황 확진자 수를 </a:t>
            </a:r>
            <a:r>
              <a:rPr lang="en-US" altLang="ko-KR">
                <a:solidFill>
                  <a:srgbClr val="000000"/>
                </a:solidFill>
              </a:rPr>
              <a:t>y </a:t>
            </a:r>
            <a:r>
              <a:rPr lang="ko-KR" altLang="en-US">
                <a:solidFill>
                  <a:srgbClr val="000000"/>
                </a:solidFill>
              </a:rPr>
              <a:t>축으로 하는 시계열 그래프를 분해한 그래프이다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20</a:t>
            </a:r>
            <a:r>
              <a:rPr lang="ko-KR" altLang="en-US">
                <a:solidFill>
                  <a:srgbClr val="000000"/>
                </a:solidFill>
              </a:rPr>
              <a:t>년 </a:t>
            </a:r>
            <a:r>
              <a:rPr lang="en-US" altLang="ko-KR">
                <a:solidFill>
                  <a:srgbClr val="000000"/>
                </a:solidFill>
              </a:rPr>
              <a:t>1</a:t>
            </a:r>
            <a:r>
              <a:rPr lang="ko-KR" altLang="en-US">
                <a:solidFill>
                  <a:srgbClr val="000000"/>
                </a:solidFill>
              </a:rPr>
              <a:t>월에 최소점을 기록하고 상승 세에 있다가 </a:t>
            </a:r>
            <a:r>
              <a:rPr lang="en-US" altLang="ko-KR">
                <a:solidFill>
                  <a:srgbClr val="000000"/>
                </a:solidFill>
              </a:rPr>
              <a:t>10</a:t>
            </a:r>
            <a:r>
              <a:rPr lang="ko-KR" altLang="en-US">
                <a:solidFill>
                  <a:srgbClr val="000000"/>
                </a:solidFill>
              </a:rPr>
              <a:t>월부터 </a:t>
            </a:r>
            <a:r>
              <a:rPr lang="en-US" altLang="ko-KR">
                <a:solidFill>
                  <a:srgbClr val="000000"/>
                </a:solidFill>
              </a:rPr>
              <a:t>12</a:t>
            </a:r>
            <a:r>
              <a:rPr lang="ko-KR" altLang="en-US">
                <a:solidFill>
                  <a:srgbClr val="000000"/>
                </a:solidFill>
              </a:rPr>
              <a:t>월 까지 그래프의 기울기가 급격히 변화한다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7294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3647565" y="516068"/>
            <a:ext cx="1848870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solidFill>
                  <a:srgbClr val="434343"/>
                </a:solidFill>
              </a:rPr>
              <a:t>시계열 분해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35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08422-B08E-4CEA-9D62-E06DA8D9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27" y="1396687"/>
            <a:ext cx="4438183" cy="1621576"/>
          </a:xfrm>
          <a:prstGeom prst="rect">
            <a:avLst/>
          </a:prstGeom>
        </p:spPr>
      </p:pic>
      <p:sp>
        <p:nvSpPr>
          <p:cNvPr id="7" name="Google Shape;922;p60">
            <a:extLst>
              <a:ext uri="{FF2B5EF4-FFF2-40B4-BE49-F238E27FC236}">
                <a16:creationId xmlns:a16="http://schemas.microsoft.com/office/drawing/2014/main" id="{7A81D868-E854-44FA-9CF1-0703BDC90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65612" y="1334099"/>
            <a:ext cx="3583046" cy="2839968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위 </a:t>
            </a:r>
            <a:r>
              <a:rPr lang="en-US" altLang="ko-KR">
                <a:solidFill>
                  <a:srgbClr val="000000"/>
                </a:solidFill>
              </a:rPr>
              <a:t>MA </a:t>
            </a:r>
            <a:r>
              <a:rPr lang="ko-KR" altLang="en-US">
                <a:solidFill>
                  <a:srgbClr val="000000"/>
                </a:solidFill>
              </a:rPr>
              <a:t>모델에서는 년도와 월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ko-KR" altLang="en-US">
                <a:solidFill>
                  <a:srgbClr val="000000"/>
                </a:solidFill>
              </a:rPr>
              <a:t>시시각각 변화하는 확진자 수에 대한 그래프를 원래의 </a:t>
            </a:r>
            <a:r>
              <a:rPr lang="en-US" altLang="ko-KR">
                <a:solidFill>
                  <a:srgbClr val="000000"/>
                </a:solidFill>
              </a:rPr>
              <a:t>MA </a:t>
            </a:r>
            <a:r>
              <a:rPr lang="ko-KR" altLang="en-US">
                <a:solidFill>
                  <a:srgbClr val="000000"/>
                </a:solidFill>
              </a:rPr>
              <a:t>모델 그래프에서 분해했지만 이 그래프는 월요일부터 일요일 까지 주 마다 변화하는 확진자 수를 기록한다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en-US" altLang="ko-KR">
              <a:solidFill>
                <a:srgbClr val="000000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일요일에 최소점을 기록하는 가장 저조한 상태를 보이지만 금요일에서 토요일로 넘어가는 부분의 기울기가 급격히 변화하는 것으로 봐서 금요일부터 토요일 까지 확진자가 상승하는 것을 알 수 있으며 금요일에 최대점을 기록한다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6232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598278" y="498167"/>
            <a:ext cx="3947443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시계열 데이터 예측 결정 계수</a:t>
            </a: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36</a:t>
            </a:fld>
            <a:endParaRPr lang="en-US"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" name="Google Shape;922;p60">
            <a:extLst>
              <a:ext uri="{FF2B5EF4-FFF2-40B4-BE49-F238E27FC236}">
                <a16:creationId xmlns:a16="http://schemas.microsoft.com/office/drawing/2014/main" id="{502D12F7-21FC-40A1-A12D-57D428352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26933" y="1334099"/>
            <a:ext cx="4721725" cy="2797634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결정 계수</a:t>
            </a:r>
            <a:r>
              <a:rPr lang="en-US" altLang="ko-KR">
                <a:solidFill>
                  <a:schemeClr val="tx1"/>
                </a:solidFill>
              </a:rPr>
              <a:t>(Coefficient of Determination)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: Regression model</a:t>
            </a:r>
            <a:r>
              <a:rPr lang="ko-KR" altLang="en-US">
                <a:solidFill>
                  <a:schemeClr val="tx1"/>
                </a:solidFill>
              </a:rPr>
              <a:t>의 성능을 측정하기 위해 평균으로 예측하는 단순 모델과 비교하여 상대적 성능을 측정한 지표이다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en-US" altLang="ko-KR">
              <a:solidFill>
                <a:schemeClr val="tx1"/>
              </a:solidFill>
            </a:endParaRPr>
          </a:p>
          <a:p>
            <a:pPr marL="0" lvl="0" indent="0" algn="l"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-1 &lt; R2 &lt; 1 </a:t>
            </a:r>
            <a:r>
              <a:rPr lang="ko-KR" altLang="en-US">
                <a:solidFill>
                  <a:schemeClr val="tx1"/>
                </a:solidFill>
              </a:rPr>
              <a:t>사이 값으로 존재하며 </a:t>
            </a: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>
                <a:solidFill>
                  <a:schemeClr val="tx1"/>
                </a:solidFill>
              </a:rPr>
              <a:t>에 가까울 수록 </a:t>
            </a:r>
            <a:r>
              <a:rPr lang="en-US" altLang="ko-KR">
                <a:solidFill>
                  <a:schemeClr val="tx1"/>
                </a:solidFill>
              </a:rPr>
              <a:t>training error</a:t>
            </a:r>
            <a:r>
              <a:rPr lang="ko-KR" altLang="en-US">
                <a:solidFill>
                  <a:schemeClr val="tx1"/>
                </a:solidFill>
              </a:rPr>
              <a:t>가 </a:t>
            </a:r>
            <a:r>
              <a:rPr lang="en-US" altLang="ko-KR">
                <a:solidFill>
                  <a:schemeClr val="tx1"/>
                </a:solidFill>
              </a:rPr>
              <a:t>0</a:t>
            </a:r>
            <a:r>
              <a:rPr lang="ko-KR" altLang="en-US">
                <a:solidFill>
                  <a:schemeClr val="tx1"/>
                </a:solidFill>
              </a:rPr>
              <a:t>에 수렴한다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-1</a:t>
            </a:r>
            <a:r>
              <a:rPr lang="ko-KR" altLang="en-US">
                <a:solidFill>
                  <a:schemeClr val="tx1"/>
                </a:solidFill>
              </a:rPr>
              <a:t>에 가까울 수록 평균 값 예측 모델보다 예측 성능이 비정상적인 것을 의미한다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CA54365-C9F1-4F74-B3E2-14F7EE673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15" y="1534973"/>
            <a:ext cx="2644369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65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B275250-760E-43DC-B736-54266739D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67" y="555652"/>
            <a:ext cx="4054191" cy="4252328"/>
          </a:xfrm>
          <a:prstGeom prst="rect">
            <a:avLst/>
          </a:prstGeom>
        </p:spPr>
      </p:pic>
      <p:sp>
        <p:nvSpPr>
          <p:cNvPr id="7" name="Google Shape;922;p60">
            <a:extLst>
              <a:ext uri="{FF2B5EF4-FFF2-40B4-BE49-F238E27FC236}">
                <a16:creationId xmlns:a16="http://schemas.microsoft.com/office/drawing/2014/main" id="{DB3C9DF2-4419-449E-9AC9-4095DED067D0}"/>
              </a:ext>
            </a:extLst>
          </p:cNvPr>
          <p:cNvSpPr txBox="1">
            <a:spLocks/>
          </p:cNvSpPr>
          <p:nvPr/>
        </p:nvSpPr>
        <p:spPr>
          <a:xfrm>
            <a:off x="177801" y="1282999"/>
            <a:ext cx="4394200" cy="2797634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2020</a:t>
            </a:r>
            <a:r>
              <a:rPr lang="ko-KR" altLang="en-US">
                <a:solidFill>
                  <a:schemeClr val="bg1"/>
                </a:solidFill>
              </a:rPr>
              <a:t>년 </a:t>
            </a:r>
            <a:r>
              <a:rPr lang="en-US" altLang="ko-KR">
                <a:solidFill>
                  <a:schemeClr val="bg1"/>
                </a:solidFill>
              </a:rPr>
              <a:t>12</a:t>
            </a:r>
            <a:r>
              <a:rPr lang="ko-KR" altLang="en-US">
                <a:solidFill>
                  <a:schemeClr val="bg1"/>
                </a:solidFill>
              </a:rPr>
              <a:t>월 </a:t>
            </a:r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>
                <a:solidFill>
                  <a:schemeClr val="bg1"/>
                </a:solidFill>
              </a:rPr>
              <a:t>일 부터 </a:t>
            </a:r>
            <a:r>
              <a:rPr lang="en-US" altLang="ko-KR">
                <a:solidFill>
                  <a:schemeClr val="bg1"/>
                </a:solidFill>
              </a:rPr>
              <a:t>2021</a:t>
            </a:r>
            <a:r>
              <a:rPr lang="ko-KR" altLang="en-US">
                <a:solidFill>
                  <a:schemeClr val="bg1"/>
                </a:solidFill>
              </a:rPr>
              <a:t>년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월 </a:t>
            </a:r>
            <a:r>
              <a:rPr lang="en-US" altLang="ko-KR">
                <a:solidFill>
                  <a:schemeClr val="bg1"/>
                </a:solidFill>
              </a:rPr>
              <a:t>5</a:t>
            </a:r>
            <a:r>
              <a:rPr lang="ko-KR" altLang="en-US">
                <a:solidFill>
                  <a:schemeClr val="bg1"/>
                </a:solidFill>
              </a:rPr>
              <a:t>일 까지 확진자 수를  예측한 결과다</a:t>
            </a:r>
            <a:r>
              <a:rPr lang="en-US" altLang="ko-KR">
                <a:solidFill>
                  <a:schemeClr val="bg1"/>
                </a:solidFill>
              </a:rPr>
              <a:t>. </a:t>
            </a:r>
            <a:r>
              <a:rPr lang="ko-KR" altLang="en-US">
                <a:solidFill>
                  <a:schemeClr val="bg1"/>
                </a:solidFill>
              </a:rPr>
              <a:t>예측 최소 값</a:t>
            </a:r>
            <a:r>
              <a:rPr lang="en-US" altLang="ko-KR">
                <a:solidFill>
                  <a:schemeClr val="bg1"/>
                </a:solidFill>
              </a:rPr>
              <a:t>(yhat_lower)</a:t>
            </a:r>
            <a:r>
              <a:rPr lang="ko-KR" altLang="en-US">
                <a:solidFill>
                  <a:schemeClr val="bg1"/>
                </a:solidFill>
              </a:rPr>
              <a:t>에서 예측 최대 값</a:t>
            </a:r>
            <a:r>
              <a:rPr lang="en-US" altLang="ko-KR">
                <a:solidFill>
                  <a:schemeClr val="bg1"/>
                </a:solidFill>
              </a:rPr>
              <a:t>(yhat_upper)</a:t>
            </a:r>
            <a:r>
              <a:rPr lang="ko-KR" altLang="en-US">
                <a:solidFill>
                  <a:schemeClr val="bg1"/>
                </a:solidFill>
              </a:rPr>
              <a:t> 사이의 값을 예측한다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  <a:p>
            <a:pPr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defRPr lang="ko-KR" altLang="en-US"/>
            </a:pPr>
            <a:endParaRPr lang="en-US" altLang="ko-KR">
              <a:solidFill>
                <a:schemeClr val="bg1"/>
              </a:solidFill>
            </a:endParaRPr>
          </a:p>
          <a:p>
            <a:pPr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2020</a:t>
            </a:r>
            <a:r>
              <a:rPr lang="ko-KR" altLang="en-US">
                <a:solidFill>
                  <a:schemeClr val="bg1"/>
                </a:solidFill>
              </a:rPr>
              <a:t>년 </a:t>
            </a:r>
            <a:r>
              <a:rPr lang="en-US" altLang="ko-KR">
                <a:solidFill>
                  <a:schemeClr val="bg1"/>
                </a:solidFill>
              </a:rPr>
              <a:t>12</a:t>
            </a:r>
            <a:r>
              <a:rPr lang="ko-KR" altLang="en-US">
                <a:solidFill>
                  <a:schemeClr val="bg1"/>
                </a:solidFill>
              </a:rPr>
              <a:t>월 </a:t>
            </a:r>
            <a:r>
              <a:rPr lang="en-US" altLang="ko-KR">
                <a:solidFill>
                  <a:schemeClr val="bg1"/>
                </a:solidFill>
              </a:rPr>
              <a:t>8</a:t>
            </a:r>
            <a:r>
              <a:rPr lang="ko-KR" altLang="en-US">
                <a:solidFill>
                  <a:schemeClr val="bg1"/>
                </a:solidFill>
              </a:rPr>
              <a:t>일 기준으로 예측 데이터가 정확한지 확인해본다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906662-2D84-4161-8C05-F262992C4EF6}"/>
              </a:ext>
            </a:extLst>
          </p:cNvPr>
          <p:cNvCxnSpPr/>
          <p:nvPr/>
        </p:nvCxnSpPr>
        <p:spPr>
          <a:xfrm>
            <a:off x="1918098" y="1062257"/>
            <a:ext cx="75158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921;p60">
            <a:extLst>
              <a:ext uri="{FF2B5EF4-FFF2-40B4-BE49-F238E27FC236}">
                <a16:creationId xmlns:a16="http://schemas.microsoft.com/office/drawing/2014/main" id="{C209432E-AC11-49B4-94F3-DE80ACCC82C8}"/>
              </a:ext>
            </a:extLst>
          </p:cNvPr>
          <p:cNvSpPr txBox="1">
            <a:spLocks/>
          </p:cNvSpPr>
          <p:nvPr/>
        </p:nvSpPr>
        <p:spPr>
          <a:xfrm>
            <a:off x="1033435" y="334910"/>
            <a:ext cx="2579560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>
                <a:solidFill>
                  <a:schemeClr val="bg1"/>
                </a:solidFill>
              </a:rPr>
              <a:t>시계열 데이터 예측 결과 확인</a:t>
            </a: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0" name="Google Shape;921;p60">
            <a:extLst>
              <a:ext uri="{FF2B5EF4-FFF2-40B4-BE49-F238E27FC236}">
                <a16:creationId xmlns:a16="http://schemas.microsoft.com/office/drawing/2014/main" id="{61D8A98E-89B6-4A5C-BB73-11CAB8BF5AD0}"/>
              </a:ext>
            </a:extLst>
          </p:cNvPr>
          <p:cNvSpPr txBox="1">
            <a:spLocks/>
          </p:cNvSpPr>
          <p:nvPr/>
        </p:nvSpPr>
        <p:spPr>
          <a:xfrm>
            <a:off x="8168063" y="826208"/>
            <a:ext cx="663600" cy="301691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800" b="1">
                <a:solidFill>
                  <a:srgbClr val="FF0000"/>
                </a:solidFill>
              </a:rPr>
              <a:t>예측 결과</a:t>
            </a:r>
            <a:endParaRPr lang="en-US" altLang="ko-KR" sz="800" b="1">
              <a:solidFill>
                <a:srgbClr val="FF0000"/>
              </a:solidFill>
            </a:endParaRPr>
          </a:p>
        </p:txBody>
      </p:sp>
      <p:sp>
        <p:nvSpPr>
          <p:cNvPr id="11" name="Google Shape;921;p60">
            <a:extLst>
              <a:ext uri="{FF2B5EF4-FFF2-40B4-BE49-F238E27FC236}">
                <a16:creationId xmlns:a16="http://schemas.microsoft.com/office/drawing/2014/main" id="{AF98A933-D6EB-462E-B997-3EF4717F19BC}"/>
              </a:ext>
            </a:extLst>
          </p:cNvPr>
          <p:cNvSpPr txBox="1">
            <a:spLocks/>
          </p:cNvSpPr>
          <p:nvPr/>
        </p:nvSpPr>
        <p:spPr>
          <a:xfrm>
            <a:off x="6890926" y="848510"/>
            <a:ext cx="811257" cy="301691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800" b="1">
                <a:solidFill>
                  <a:srgbClr val="FF0000"/>
                </a:solidFill>
              </a:rPr>
              <a:t>예측 최대 값</a:t>
            </a:r>
            <a:endParaRPr lang="en-US" altLang="ko-KR" sz="800" b="1">
              <a:solidFill>
                <a:srgbClr val="FF0000"/>
              </a:solidFill>
            </a:endParaRPr>
          </a:p>
        </p:txBody>
      </p:sp>
      <p:sp>
        <p:nvSpPr>
          <p:cNvPr id="12" name="Google Shape;921;p60">
            <a:extLst>
              <a:ext uri="{FF2B5EF4-FFF2-40B4-BE49-F238E27FC236}">
                <a16:creationId xmlns:a16="http://schemas.microsoft.com/office/drawing/2014/main" id="{932F0874-85E4-47B3-8951-1C6749E9A735}"/>
              </a:ext>
            </a:extLst>
          </p:cNvPr>
          <p:cNvSpPr txBox="1">
            <a:spLocks/>
          </p:cNvSpPr>
          <p:nvPr/>
        </p:nvSpPr>
        <p:spPr>
          <a:xfrm>
            <a:off x="5806051" y="848510"/>
            <a:ext cx="811257" cy="301691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800" b="1">
                <a:solidFill>
                  <a:srgbClr val="FF0000"/>
                </a:solidFill>
              </a:rPr>
              <a:t>예측 최소 값</a:t>
            </a:r>
            <a:endParaRPr lang="en-US" altLang="ko-KR" sz="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8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4B2C34F-F367-4713-8913-12C27F4A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4" y="1965906"/>
            <a:ext cx="4008467" cy="1211685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604E142-F7F0-48FB-AF9B-8084C723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7" y="567516"/>
            <a:ext cx="4061812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13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926ED3E-1430-4661-A3F5-C478FA71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2038926"/>
            <a:ext cx="7940842" cy="261723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A3A415-FE34-42D8-910F-E4AD0308145E}"/>
              </a:ext>
            </a:extLst>
          </p:cNvPr>
          <p:cNvCxnSpPr/>
          <p:nvPr/>
        </p:nvCxnSpPr>
        <p:spPr>
          <a:xfrm>
            <a:off x="4166883" y="857720"/>
            <a:ext cx="75158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21;p60">
            <a:extLst>
              <a:ext uri="{FF2B5EF4-FFF2-40B4-BE49-F238E27FC236}">
                <a16:creationId xmlns:a16="http://schemas.microsoft.com/office/drawing/2014/main" id="{75FA1998-445B-4C2A-AF65-1267FEA599D3}"/>
              </a:ext>
            </a:extLst>
          </p:cNvPr>
          <p:cNvSpPr txBox="1">
            <a:spLocks/>
          </p:cNvSpPr>
          <p:nvPr/>
        </p:nvSpPr>
        <p:spPr>
          <a:xfrm>
            <a:off x="3282220" y="130373"/>
            <a:ext cx="2579560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>
                <a:solidFill>
                  <a:schemeClr val="bg1"/>
                </a:solidFill>
              </a:rPr>
              <a:t>시계열 데이터 예측 결과 확인</a:t>
            </a: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9" name="Google Shape;922;p60">
            <a:extLst>
              <a:ext uri="{FF2B5EF4-FFF2-40B4-BE49-F238E27FC236}">
                <a16:creationId xmlns:a16="http://schemas.microsoft.com/office/drawing/2014/main" id="{9F66DDCA-E1D0-44A5-B2F2-86162C95CD24}"/>
              </a:ext>
            </a:extLst>
          </p:cNvPr>
          <p:cNvSpPr txBox="1">
            <a:spLocks/>
          </p:cNvSpPr>
          <p:nvPr/>
        </p:nvSpPr>
        <p:spPr>
          <a:xfrm>
            <a:off x="708526" y="1311580"/>
            <a:ext cx="7726947" cy="513598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6000"/>
              </a:spcBef>
              <a:spcAft>
                <a:spcPct val="0"/>
              </a:spcAft>
              <a:buClr>
                <a:schemeClr val="dk1"/>
              </a:buClr>
              <a:buSzPct val="25000"/>
              <a:defRPr lang="ko-KR" altLang="en-US"/>
            </a:pPr>
            <a:r>
              <a:rPr lang="en-US" altLang="ko-KR">
                <a:solidFill>
                  <a:schemeClr val="bg1"/>
                </a:solidFill>
              </a:rPr>
              <a:t>2020</a:t>
            </a:r>
            <a:r>
              <a:rPr lang="ko-KR" altLang="en-US">
                <a:solidFill>
                  <a:schemeClr val="bg1"/>
                </a:solidFill>
              </a:rPr>
              <a:t>년 </a:t>
            </a:r>
            <a:r>
              <a:rPr lang="en-US" altLang="ko-KR">
                <a:solidFill>
                  <a:schemeClr val="bg1"/>
                </a:solidFill>
              </a:rPr>
              <a:t>12</a:t>
            </a:r>
            <a:r>
              <a:rPr lang="ko-KR" altLang="en-US">
                <a:solidFill>
                  <a:schemeClr val="bg1"/>
                </a:solidFill>
              </a:rPr>
              <a:t>월 </a:t>
            </a:r>
            <a:r>
              <a:rPr lang="en-US" altLang="ko-KR">
                <a:solidFill>
                  <a:schemeClr val="bg1"/>
                </a:solidFill>
              </a:rPr>
              <a:t>8</a:t>
            </a:r>
            <a:r>
              <a:rPr lang="ko-KR" altLang="en-US">
                <a:solidFill>
                  <a:schemeClr val="bg1"/>
                </a:solidFill>
              </a:rPr>
              <a:t>일 기준 확진자는 </a:t>
            </a:r>
            <a:r>
              <a:rPr lang="en-US" altLang="ko-KR">
                <a:solidFill>
                  <a:schemeClr val="bg1"/>
                </a:solidFill>
              </a:rPr>
              <a:t>67,558,120</a:t>
            </a:r>
            <a:r>
              <a:rPr lang="ko-KR" altLang="en-US">
                <a:solidFill>
                  <a:schemeClr val="bg1"/>
                </a:solidFill>
              </a:rPr>
              <a:t>명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예측 데이터는 </a:t>
            </a:r>
            <a:r>
              <a:rPr lang="en-US" altLang="ko-KR">
                <a:solidFill>
                  <a:schemeClr val="bg1"/>
                </a:solidFill>
              </a:rPr>
              <a:t>662,663,126</a:t>
            </a:r>
            <a:r>
              <a:rPr lang="ko-KR" altLang="en-US">
                <a:solidFill>
                  <a:schemeClr val="bg1"/>
                </a:solidFill>
              </a:rPr>
              <a:t>로 비슷하게 나왔다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53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48"/>
          <p:cNvGrpSpPr/>
          <p:nvPr/>
        </p:nvGrpSpPr>
        <p:grpSpPr>
          <a:xfrm>
            <a:off x="1907514" y="1611245"/>
            <a:ext cx="5328973" cy="2793092"/>
            <a:chOff x="1907514" y="1611245"/>
            <a:chExt cx="5328973" cy="2793092"/>
          </a:xfrm>
        </p:grpSpPr>
        <p:sp>
          <p:nvSpPr>
            <p:cNvPr id="670" name="Google Shape;670;p48"/>
            <p:cNvSpPr/>
            <p:nvPr/>
          </p:nvSpPr>
          <p:spPr>
            <a:xfrm>
              <a:off x="1907514" y="1611245"/>
              <a:ext cx="1103817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3974021" y="1611245"/>
              <a:ext cx="1101018" cy="119153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2921990" y="3212803"/>
              <a:ext cx="1104050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5000161" y="3212803"/>
              <a:ext cx="1103817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6040529" y="1611245"/>
              <a:ext cx="1104050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1976560" y="2983732"/>
              <a:ext cx="5259926" cy="48117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2284006" y="2909504"/>
              <a:ext cx="267557" cy="224852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3321575" y="2909732"/>
              <a:ext cx="267557" cy="224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4359144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5399513" y="2909732"/>
              <a:ext cx="264757" cy="224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474638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4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Work Flow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82" name="Google Shape;682;p48"/>
          <p:cNvSpPr txBox="1">
            <a:spLocks noGrp="1"/>
          </p:cNvSpPr>
          <p:nvPr>
            <p:ph type="body" idx="4294967295"/>
          </p:nvPr>
        </p:nvSpPr>
        <p:spPr>
          <a:xfrm>
            <a:off x="1907525" y="1860550"/>
            <a:ext cx="1099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선정된 주제 데이터 집합 분석 및 분석 기법 선택</a:t>
            </a:r>
            <a:endParaRPr sz="1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3" name="Google Shape;683;p48"/>
          <p:cNvSpPr txBox="1">
            <a:spLocks noGrp="1"/>
          </p:cNvSpPr>
          <p:nvPr>
            <p:ph type="body" idx="4294967295"/>
          </p:nvPr>
        </p:nvSpPr>
        <p:spPr>
          <a:xfrm>
            <a:off x="1865506" y="1611245"/>
            <a:ext cx="1149846" cy="315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434343"/>
                </a:solidFill>
                <a:latin typeface="Ubuntu Medium"/>
                <a:ea typeface="Ubuntu Medium"/>
                <a:cs typeface="Ubuntu Medium"/>
                <a:sym typeface="Ubuntu Medium"/>
              </a:rPr>
              <a:t>11.20~11.25</a:t>
            </a:r>
            <a:endParaRPr sz="1200" b="1">
              <a:solidFill>
                <a:srgbClr val="434343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84" name="Google Shape;684;p48"/>
          <p:cNvSpPr txBox="1">
            <a:spLocks noGrp="1"/>
          </p:cNvSpPr>
          <p:nvPr>
            <p:ph type="body" idx="4294967295"/>
          </p:nvPr>
        </p:nvSpPr>
        <p:spPr>
          <a:xfrm>
            <a:off x="3962475" y="1817341"/>
            <a:ext cx="10995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처리된 데이터를 이용하여 시각화</a:t>
            </a:r>
            <a:r>
              <a:rPr lang="en-US" altLang="ko-KR" sz="1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ko-KR" altLang="en-US" sz="1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그래프 생성</a:t>
            </a:r>
            <a:endParaRPr sz="1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5" name="Google Shape;685;p48"/>
          <p:cNvSpPr txBox="1">
            <a:spLocks noGrp="1"/>
          </p:cNvSpPr>
          <p:nvPr>
            <p:ph type="body" idx="4294967295"/>
          </p:nvPr>
        </p:nvSpPr>
        <p:spPr>
          <a:xfrm>
            <a:off x="3953613" y="1566701"/>
            <a:ext cx="1113121" cy="396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434343"/>
                </a:solidFill>
                <a:latin typeface="Ubuntu Medium"/>
                <a:ea typeface="Ubuntu Medium"/>
                <a:cs typeface="Ubuntu Medium"/>
                <a:sym typeface="Ubuntu Medium"/>
              </a:rPr>
              <a:t>11.30~12.04</a:t>
            </a:r>
            <a:endParaRPr sz="1200" b="1">
              <a:solidFill>
                <a:srgbClr val="434343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86" name="Google Shape;686;p48"/>
          <p:cNvSpPr txBox="1">
            <a:spLocks noGrp="1"/>
          </p:cNvSpPr>
          <p:nvPr>
            <p:ph type="body" idx="4294967295"/>
          </p:nvPr>
        </p:nvSpPr>
        <p:spPr>
          <a:xfrm>
            <a:off x="2942200" y="3623600"/>
            <a:ext cx="10572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데이터 정제 및 데이터 마이닝</a:t>
            </a:r>
            <a:endParaRPr sz="1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7" name="Google Shape;687;p48"/>
          <p:cNvSpPr txBox="1">
            <a:spLocks noGrp="1"/>
          </p:cNvSpPr>
          <p:nvPr>
            <p:ph type="body" idx="4294967295"/>
          </p:nvPr>
        </p:nvSpPr>
        <p:spPr>
          <a:xfrm>
            <a:off x="2898798" y="3279191"/>
            <a:ext cx="1144004" cy="337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434343"/>
                </a:solidFill>
                <a:latin typeface="Ubuntu Medium"/>
                <a:ea typeface="Ubuntu Medium"/>
                <a:cs typeface="Ubuntu Medium"/>
                <a:sym typeface="Ubuntu Medium"/>
              </a:rPr>
              <a:t>11.25~11.30</a:t>
            </a:r>
            <a:endParaRPr sz="1200" b="1">
              <a:solidFill>
                <a:srgbClr val="434343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88" name="Google Shape;688;p48"/>
          <p:cNvSpPr txBox="1">
            <a:spLocks noGrp="1"/>
          </p:cNvSpPr>
          <p:nvPr>
            <p:ph type="body" idx="4294967295"/>
          </p:nvPr>
        </p:nvSpPr>
        <p:spPr>
          <a:xfrm>
            <a:off x="4991100" y="3505220"/>
            <a:ext cx="11283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통계적 해석과 추론으로 데이터 시각화까지의 과정 정리 및 </a:t>
            </a:r>
            <a:r>
              <a:rPr lang="en-US" altLang="ko-KR" sz="1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ppt </a:t>
            </a:r>
            <a:r>
              <a:rPr lang="ko-KR" altLang="en-US" sz="1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작성</a:t>
            </a:r>
            <a:endParaRPr sz="1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9" name="Google Shape;689;p48"/>
          <p:cNvSpPr txBox="1">
            <a:spLocks noGrp="1"/>
          </p:cNvSpPr>
          <p:nvPr>
            <p:ph type="body" idx="4294967295"/>
          </p:nvPr>
        </p:nvSpPr>
        <p:spPr>
          <a:xfrm>
            <a:off x="4995442" y="3298812"/>
            <a:ext cx="1128300" cy="34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434343"/>
                </a:solidFill>
                <a:latin typeface="Ubuntu Medium"/>
                <a:ea typeface="Ubuntu Medium"/>
                <a:cs typeface="Ubuntu Medium"/>
                <a:sym typeface="Ubuntu Medium"/>
              </a:rPr>
              <a:t>12.04~12.06</a:t>
            </a:r>
            <a:endParaRPr sz="1200" b="1">
              <a:solidFill>
                <a:srgbClr val="434343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90" name="Google Shape;690;p48"/>
          <p:cNvSpPr txBox="1"/>
          <p:nvPr/>
        </p:nvSpPr>
        <p:spPr>
          <a:xfrm>
            <a:off x="5954025" y="1909100"/>
            <a:ext cx="12825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결과물 제출</a:t>
            </a:r>
            <a:endParaRPr sz="1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6169623" y="1576782"/>
            <a:ext cx="8541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434343"/>
                </a:solidFill>
                <a:latin typeface="Ubuntu Medium"/>
                <a:ea typeface="Ubuntu Medium"/>
                <a:cs typeface="Ubuntu Medium"/>
                <a:sym typeface="Ubuntu Medium"/>
              </a:rPr>
              <a:t>12.11</a:t>
            </a:r>
            <a:endParaRPr sz="1200" b="1">
              <a:solidFill>
                <a:srgbClr val="434343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92" name="Google Shape;692;p4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CCCCCC"/>
                </a:solidFill>
              </a:rPr>
              <a:t>4</a:t>
            </a:fld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/>
        </p:nvSpPr>
        <p:spPr>
          <a:xfrm>
            <a:off x="16681609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40</a:t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336" name="Google Shape;336;p45"/>
          <p:cNvSpPr txBox="1">
            <a:spLocks noGrp="1"/>
          </p:cNvSpPr>
          <p:nvPr>
            <p:ph type="body" idx="4294967295"/>
          </p:nvPr>
        </p:nvSpPr>
        <p:spPr>
          <a:xfrm>
            <a:off x="5558775" y="1021800"/>
            <a:ext cx="33744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2020</a:t>
            </a:r>
            <a:r>
              <a:rPr lang="ko-KR" alt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년 </a:t>
            </a:r>
            <a:r>
              <a:rPr 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12</a:t>
            </a:r>
            <a:r>
              <a:rPr lang="ko-KR" alt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월 </a:t>
            </a:r>
            <a:r>
              <a:rPr lang="en-US" altLang="ko-K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7</a:t>
            </a:r>
            <a:r>
              <a:rPr lang="ko-KR" alt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일부터 일 단위로 </a:t>
            </a:r>
            <a:r>
              <a:rPr lang="en-US" altLang="ko-K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2021</a:t>
            </a:r>
            <a:r>
              <a:rPr lang="ko-KR" alt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년 </a:t>
            </a:r>
            <a:r>
              <a:rPr lang="en-US" altLang="ko-K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alt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월 </a:t>
            </a:r>
            <a:r>
              <a:rPr lang="en-US" altLang="ko-K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5</a:t>
            </a:r>
            <a:r>
              <a:rPr lang="ko-KR" alt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일 까지 예측 데이터를 표시한 그래프이다</a:t>
            </a:r>
            <a:r>
              <a:rPr lang="en-US" altLang="ko-K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그래프 상에서 예측 최대 값인 </a:t>
            </a:r>
            <a:r>
              <a:rPr 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2021</a:t>
            </a:r>
            <a:r>
              <a:rPr lang="ko-KR" alt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년 </a:t>
            </a:r>
            <a:r>
              <a:rPr lang="en-US" altLang="ko-K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alt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월 </a:t>
            </a:r>
            <a:r>
              <a:rPr lang="en-US" altLang="ko-K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altLang="en-US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일에 가장 많은 확진자가 발생할 것으로 예측한다</a:t>
            </a:r>
            <a:r>
              <a:rPr lang="en-US" altLang="ko-K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7" name="Google Shape;337;p4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40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 idx="4294967295"/>
          </p:nvPr>
        </p:nvSpPr>
        <p:spPr>
          <a:xfrm>
            <a:off x="365604" y="4237522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b="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그래프의 어두운 부분의 밑 부분은 예측 최소 값</a:t>
            </a:r>
            <a:r>
              <a:rPr lang="en-US" altLang="ko-KR" sz="1000" b="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, </a:t>
            </a:r>
            <a:r>
              <a:rPr lang="ko-KR" altLang="en-US" sz="1000" b="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위쪽 부분은 예측 최대 값</a:t>
            </a:r>
            <a:r>
              <a:rPr lang="en-US" altLang="ko-KR" sz="1000" b="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, </a:t>
            </a:r>
            <a:r>
              <a:rPr lang="ko-KR" altLang="en-US" sz="1000" b="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빨간 선은 예측 값이다</a:t>
            </a:r>
            <a:r>
              <a:rPr lang="en-US" altLang="ko-KR" sz="1000" b="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.</a:t>
            </a:r>
            <a:endParaRPr sz="1000" b="0">
              <a:solidFill>
                <a:srgbClr val="99999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" name="Google Shape;921;p60">
            <a:extLst>
              <a:ext uri="{FF2B5EF4-FFF2-40B4-BE49-F238E27FC236}">
                <a16:creationId xmlns:a16="http://schemas.microsoft.com/office/drawing/2014/main" id="{2BE32F9A-0B34-4471-8587-AE0DF2AA3462}"/>
              </a:ext>
            </a:extLst>
          </p:cNvPr>
          <p:cNvSpPr txBox="1">
            <a:spLocks/>
          </p:cNvSpPr>
          <p:nvPr/>
        </p:nvSpPr>
        <p:spPr>
          <a:xfrm>
            <a:off x="1682907" y="130777"/>
            <a:ext cx="1764835" cy="513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b="1">
                <a:solidFill>
                  <a:schemeClr val="tx1"/>
                </a:solidFill>
              </a:rPr>
              <a:t>예측 데이터 시각화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8AA5D-7637-40EE-92D1-E3735737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9" y="964882"/>
            <a:ext cx="4840370" cy="28383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03C2045-ADCE-4DEB-BB39-0F376FB807E1}"/>
              </a:ext>
            </a:extLst>
          </p:cNvPr>
          <p:cNvSpPr/>
          <p:nvPr/>
        </p:nvSpPr>
        <p:spPr>
          <a:xfrm>
            <a:off x="4066309" y="1402080"/>
            <a:ext cx="322811" cy="304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2DAEF90-A46D-4E0F-A797-34CBEF2A6F23}"/>
              </a:ext>
            </a:extLst>
          </p:cNvPr>
          <p:cNvCxnSpPr>
            <a:stCxn id="4" idx="5"/>
          </p:cNvCxnSpPr>
          <p:nvPr/>
        </p:nvCxnSpPr>
        <p:spPr>
          <a:xfrm>
            <a:off x="4341845" y="1662243"/>
            <a:ext cx="1216930" cy="128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9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9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4" name="Google Shape;914;p59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" name="Google Shape;915;p59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41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16" name="Google Shape;916;p59"/>
          <p:cNvSpPr txBox="1">
            <a:spLocks noGrp="1"/>
          </p:cNvSpPr>
          <p:nvPr>
            <p:ph type="ctrTitle"/>
          </p:nvPr>
        </p:nvSpPr>
        <p:spPr>
          <a:xfrm>
            <a:off x="3094000" y="1515550"/>
            <a:ext cx="2955900" cy="8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434343"/>
                </a:solidFill>
              </a:rPr>
              <a:t>T</a:t>
            </a:r>
            <a:r>
              <a:rPr lang="es"/>
              <a:t>hanks</a:t>
            </a:r>
            <a:r>
              <a:rPr lang="es" sz="3600">
                <a:solidFill>
                  <a:srgbClr val="434343"/>
                </a:solidFill>
              </a:rPr>
              <a:t>!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5" name="Google Shape;5165;p67"/>
          <p:cNvSpPr txBox="1">
            <a:spLocks noGrp="1"/>
          </p:cNvSpPr>
          <p:nvPr>
            <p:ph type="title" idx="4294967295"/>
          </p:nvPr>
        </p:nvSpPr>
        <p:spPr>
          <a:xfrm>
            <a:off x="1048350" y="56221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Work Flow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F82F75-F841-4411-B982-236574AE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" y="1115446"/>
            <a:ext cx="2430261" cy="1598081"/>
          </a:xfrm>
          <a:prstGeom prst="rect">
            <a:avLst/>
          </a:prstGeom>
        </p:spPr>
      </p:pic>
      <p:sp>
        <p:nvSpPr>
          <p:cNvPr id="593" name="Google Shape;5165;p67">
            <a:extLst>
              <a:ext uri="{FF2B5EF4-FFF2-40B4-BE49-F238E27FC236}">
                <a16:creationId xmlns:a16="http://schemas.microsoft.com/office/drawing/2014/main" id="{3E4ADE71-D80D-4A0D-B6E8-7F0C02B6D470}"/>
              </a:ext>
            </a:extLst>
          </p:cNvPr>
          <p:cNvSpPr txBox="1">
            <a:spLocks/>
          </p:cNvSpPr>
          <p:nvPr/>
        </p:nvSpPr>
        <p:spPr>
          <a:xfrm>
            <a:off x="414978" y="642486"/>
            <a:ext cx="1572083" cy="38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500"/>
              <a:t>1. </a:t>
            </a:r>
            <a:r>
              <a:rPr lang="ko-KR" altLang="en-US" sz="1500"/>
              <a:t>데이터 선정</a:t>
            </a:r>
            <a:endParaRPr lang="en-US" sz="15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F9E250-B587-4781-91A4-661E04AD572F}"/>
              </a:ext>
            </a:extLst>
          </p:cNvPr>
          <p:cNvCxnSpPr>
            <a:stCxn id="3" idx="3"/>
          </p:cNvCxnSpPr>
          <p:nvPr/>
        </p:nvCxnSpPr>
        <p:spPr>
          <a:xfrm flipV="1">
            <a:off x="2514600" y="1914486"/>
            <a:ext cx="6330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EDB0252-D250-4B42-B4C8-A3F04E8BE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739" y="1661746"/>
            <a:ext cx="2971800" cy="1051781"/>
          </a:xfrm>
          <a:prstGeom prst="rect">
            <a:avLst/>
          </a:prstGeom>
        </p:spPr>
      </p:pic>
      <p:sp>
        <p:nvSpPr>
          <p:cNvPr id="598" name="Google Shape;5165;p67">
            <a:extLst>
              <a:ext uri="{FF2B5EF4-FFF2-40B4-BE49-F238E27FC236}">
                <a16:creationId xmlns:a16="http://schemas.microsoft.com/office/drawing/2014/main" id="{B669BA1B-9ABD-40B5-A6D7-2E76BFB66981}"/>
              </a:ext>
            </a:extLst>
          </p:cNvPr>
          <p:cNvSpPr txBox="1">
            <a:spLocks/>
          </p:cNvSpPr>
          <p:nvPr/>
        </p:nvSpPr>
        <p:spPr>
          <a:xfrm>
            <a:off x="3638252" y="1031864"/>
            <a:ext cx="1867496" cy="38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500"/>
              <a:t>2. </a:t>
            </a:r>
            <a:r>
              <a:rPr lang="ko-KR" altLang="en-US" sz="1500"/>
              <a:t>데이터 </a:t>
            </a:r>
            <a:r>
              <a:rPr lang="en-US" altLang="ko-KR" sz="1500"/>
              <a:t>set </a:t>
            </a:r>
            <a:r>
              <a:rPr lang="ko-KR" altLang="en-US" sz="1500"/>
              <a:t>수집</a:t>
            </a:r>
            <a:endParaRPr lang="en-US" sz="1500"/>
          </a:p>
        </p:txBody>
      </p:sp>
      <p:cxnSp>
        <p:nvCxnSpPr>
          <p:cNvPr id="599" name="직선 화살표 연결선 598">
            <a:extLst>
              <a:ext uri="{FF2B5EF4-FFF2-40B4-BE49-F238E27FC236}">
                <a16:creationId xmlns:a16="http://schemas.microsoft.com/office/drawing/2014/main" id="{6166A437-29AC-4FBD-9D5E-9A42753415CE}"/>
              </a:ext>
            </a:extLst>
          </p:cNvPr>
          <p:cNvCxnSpPr>
            <a:cxnSpLocks/>
          </p:cNvCxnSpPr>
          <p:nvPr/>
        </p:nvCxnSpPr>
        <p:spPr>
          <a:xfrm>
            <a:off x="6242539" y="2187637"/>
            <a:ext cx="633046" cy="6434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Google Shape;5165;p67">
            <a:extLst>
              <a:ext uri="{FF2B5EF4-FFF2-40B4-BE49-F238E27FC236}">
                <a16:creationId xmlns:a16="http://schemas.microsoft.com/office/drawing/2014/main" id="{D6DC5C4A-7282-4023-A84D-2ACB6C370472}"/>
              </a:ext>
            </a:extLst>
          </p:cNvPr>
          <p:cNvSpPr txBox="1">
            <a:spLocks/>
          </p:cNvSpPr>
          <p:nvPr/>
        </p:nvSpPr>
        <p:spPr>
          <a:xfrm>
            <a:off x="6752492" y="2559836"/>
            <a:ext cx="1867496" cy="38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500"/>
              <a:t>3. </a:t>
            </a:r>
            <a:r>
              <a:rPr lang="ko-KR" altLang="en-US" sz="1500"/>
              <a:t>데이터 분석</a:t>
            </a:r>
            <a:endParaRPr lang="en-US" sz="150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FC60094-4517-447B-AA66-6EB2B0D99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677" y="3118406"/>
            <a:ext cx="3217983" cy="1466093"/>
          </a:xfrm>
          <a:prstGeom prst="rect">
            <a:avLst/>
          </a:prstGeom>
        </p:spPr>
      </p:pic>
      <p:cxnSp>
        <p:nvCxnSpPr>
          <p:cNvPr id="604" name="직선 화살표 연결선 603">
            <a:extLst>
              <a:ext uri="{FF2B5EF4-FFF2-40B4-BE49-F238E27FC236}">
                <a16:creationId xmlns:a16="http://schemas.microsoft.com/office/drawing/2014/main" id="{A0831E35-0382-454A-873C-1D40BFB9D8F6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 flipV="1">
            <a:off x="4850721" y="3464674"/>
            <a:ext cx="1004956" cy="3867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3DD038-2FB9-4CAB-A0A3-B2A273D9D35C}"/>
              </a:ext>
            </a:extLst>
          </p:cNvPr>
          <p:cNvSpPr/>
          <p:nvPr/>
        </p:nvSpPr>
        <p:spPr>
          <a:xfrm>
            <a:off x="2831123" y="3240470"/>
            <a:ext cx="2019598" cy="448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1. </a:t>
            </a:r>
            <a:r>
              <a:rPr lang="ko-KR" altLang="en-US"/>
              <a:t>시간 그래프 그리기</a:t>
            </a:r>
          </a:p>
        </p:txBody>
      </p:sp>
      <p:sp>
        <p:nvSpPr>
          <p:cNvPr id="608" name="사각형: 둥근 모서리 607">
            <a:extLst>
              <a:ext uri="{FF2B5EF4-FFF2-40B4-BE49-F238E27FC236}">
                <a16:creationId xmlns:a16="http://schemas.microsoft.com/office/drawing/2014/main" id="{2137FDBF-974B-4726-9A88-1DF7C4B008CC}"/>
              </a:ext>
            </a:extLst>
          </p:cNvPr>
          <p:cNvSpPr/>
          <p:nvPr/>
        </p:nvSpPr>
        <p:spPr>
          <a:xfrm>
            <a:off x="2813539" y="3865188"/>
            <a:ext cx="2019598" cy="448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2. </a:t>
            </a:r>
            <a:r>
              <a:rPr lang="ko-KR" altLang="en-US"/>
              <a:t>추세와 계절성 제거</a:t>
            </a:r>
          </a:p>
        </p:txBody>
      </p:sp>
      <p:sp>
        <p:nvSpPr>
          <p:cNvPr id="609" name="사각형: 둥근 모서리 608">
            <a:extLst>
              <a:ext uri="{FF2B5EF4-FFF2-40B4-BE49-F238E27FC236}">
                <a16:creationId xmlns:a16="http://schemas.microsoft.com/office/drawing/2014/main" id="{40556810-4D13-48F3-B0E9-81EBF5FECC33}"/>
              </a:ext>
            </a:extLst>
          </p:cNvPr>
          <p:cNvSpPr/>
          <p:nvPr/>
        </p:nvSpPr>
        <p:spPr>
          <a:xfrm>
            <a:off x="1756698" y="4505372"/>
            <a:ext cx="1881554" cy="448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3. </a:t>
            </a:r>
            <a:r>
              <a:rPr lang="ko-KR" altLang="en-US"/>
              <a:t>잔차 예측</a:t>
            </a:r>
          </a:p>
        </p:txBody>
      </p:sp>
      <p:sp>
        <p:nvSpPr>
          <p:cNvPr id="610" name="사각형: 둥근 모서리 609">
            <a:extLst>
              <a:ext uri="{FF2B5EF4-FFF2-40B4-BE49-F238E27FC236}">
                <a16:creationId xmlns:a16="http://schemas.microsoft.com/office/drawing/2014/main" id="{A5655E84-A941-4034-8CDA-12078DB29D65}"/>
              </a:ext>
            </a:extLst>
          </p:cNvPr>
          <p:cNvSpPr/>
          <p:nvPr/>
        </p:nvSpPr>
        <p:spPr>
          <a:xfrm>
            <a:off x="260242" y="3865188"/>
            <a:ext cx="2254358" cy="448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4. </a:t>
            </a:r>
            <a:r>
              <a:rPr lang="ko-KR" altLang="en-US"/>
              <a:t>잔차에 대한 모델 적합</a:t>
            </a:r>
          </a:p>
        </p:txBody>
      </p:sp>
      <p:sp>
        <p:nvSpPr>
          <p:cNvPr id="611" name="사각형: 둥근 모서리 610">
            <a:extLst>
              <a:ext uri="{FF2B5EF4-FFF2-40B4-BE49-F238E27FC236}">
                <a16:creationId xmlns:a16="http://schemas.microsoft.com/office/drawing/2014/main" id="{5E3825BE-D3EC-4BBE-A470-7A161A628397}"/>
              </a:ext>
            </a:extLst>
          </p:cNvPr>
          <p:cNvSpPr/>
          <p:nvPr/>
        </p:nvSpPr>
        <p:spPr>
          <a:xfrm>
            <a:off x="260242" y="3240470"/>
            <a:ext cx="2254358" cy="448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5. </a:t>
            </a:r>
            <a:r>
              <a:rPr lang="ko-KR" altLang="en-US"/>
              <a:t>예측된 잔차에 추세와 계절성 더해 미래 예측</a:t>
            </a:r>
          </a:p>
        </p:txBody>
      </p:sp>
      <p:cxnSp>
        <p:nvCxnSpPr>
          <p:cNvPr id="613" name="직선 화살표 연결선 612">
            <a:extLst>
              <a:ext uri="{FF2B5EF4-FFF2-40B4-BE49-F238E27FC236}">
                <a16:creationId xmlns:a16="http://schemas.microsoft.com/office/drawing/2014/main" id="{121500BD-300C-4BBA-9461-58F066D52205}"/>
              </a:ext>
            </a:extLst>
          </p:cNvPr>
          <p:cNvCxnSpPr>
            <a:cxnSpLocks/>
            <a:stCxn id="13" idx="2"/>
            <a:endCxn id="608" idx="0"/>
          </p:cNvCxnSpPr>
          <p:nvPr/>
        </p:nvCxnSpPr>
        <p:spPr>
          <a:xfrm flipH="1">
            <a:off x="3823338" y="3688877"/>
            <a:ext cx="17584" cy="176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직선 화살표 연결선 615">
            <a:extLst>
              <a:ext uri="{FF2B5EF4-FFF2-40B4-BE49-F238E27FC236}">
                <a16:creationId xmlns:a16="http://schemas.microsoft.com/office/drawing/2014/main" id="{3E3E8731-D000-4CDE-B21D-88E84330A5FA}"/>
              </a:ext>
            </a:extLst>
          </p:cNvPr>
          <p:cNvCxnSpPr>
            <a:cxnSpLocks/>
            <a:stCxn id="608" idx="2"/>
            <a:endCxn id="609" idx="0"/>
          </p:cNvCxnSpPr>
          <p:nvPr/>
        </p:nvCxnSpPr>
        <p:spPr>
          <a:xfrm flipH="1">
            <a:off x="2697475" y="4313595"/>
            <a:ext cx="1125863" cy="191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직선 화살표 연결선 618">
            <a:extLst>
              <a:ext uri="{FF2B5EF4-FFF2-40B4-BE49-F238E27FC236}">
                <a16:creationId xmlns:a16="http://schemas.microsoft.com/office/drawing/2014/main" id="{A07ABB00-CE15-4E52-A6A3-CC420C8DD696}"/>
              </a:ext>
            </a:extLst>
          </p:cNvPr>
          <p:cNvCxnSpPr>
            <a:cxnSpLocks/>
            <a:stCxn id="609" idx="0"/>
            <a:endCxn id="610" idx="2"/>
          </p:cNvCxnSpPr>
          <p:nvPr/>
        </p:nvCxnSpPr>
        <p:spPr>
          <a:xfrm flipH="1" flipV="1">
            <a:off x="1387421" y="4313595"/>
            <a:ext cx="1310054" cy="191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직선 화살표 연결선 621">
            <a:extLst>
              <a:ext uri="{FF2B5EF4-FFF2-40B4-BE49-F238E27FC236}">
                <a16:creationId xmlns:a16="http://schemas.microsoft.com/office/drawing/2014/main" id="{63BE8524-AF2D-47B9-A187-F506B9112CCE}"/>
              </a:ext>
            </a:extLst>
          </p:cNvPr>
          <p:cNvCxnSpPr>
            <a:cxnSpLocks/>
            <a:stCxn id="610" idx="0"/>
            <a:endCxn id="611" idx="2"/>
          </p:cNvCxnSpPr>
          <p:nvPr/>
        </p:nvCxnSpPr>
        <p:spPr>
          <a:xfrm flipV="1">
            <a:off x="1387421" y="3688877"/>
            <a:ext cx="0" cy="176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solidFill>
                  <a:srgbClr val="434343"/>
                </a:solidFill>
              </a:rPr>
              <a:t>역할 분담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6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부제목 8">
            <a:extLst>
              <a:ext uri="{FF2B5EF4-FFF2-40B4-BE49-F238E27FC236}">
                <a16:creationId xmlns:a16="http://schemas.microsoft.com/office/drawing/2014/main" id="{0CB09812-FD73-4576-B231-22E8A653706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818379" y="2593311"/>
            <a:ext cx="3101400" cy="1502904"/>
          </a:xfrm>
        </p:spPr>
        <p:txBody>
          <a:bodyPr/>
          <a:lstStyle/>
          <a:p>
            <a:pPr>
              <a:buAutoNum type="arabicPeriod"/>
            </a:pPr>
            <a:r>
              <a:rPr lang="ko-KR" altLang="en-US" dirty="0"/>
              <a:t>데이터 예측을 위해 국가별 코로나 </a:t>
            </a:r>
            <a:r>
              <a:rPr lang="ko-KR" altLang="en-US" dirty="0" err="1"/>
              <a:t>확진자</a:t>
            </a:r>
            <a:r>
              <a:rPr lang="en-US" altLang="ko-KR" dirty="0"/>
              <a:t>, </a:t>
            </a:r>
            <a:r>
              <a:rPr lang="ko-KR" altLang="en-US" dirty="0"/>
              <a:t>사망자 별로 종합하여 데이터 프레임 생성</a:t>
            </a:r>
            <a:endParaRPr lang="en-US" altLang="ko-KR" dirty="0"/>
          </a:p>
          <a:p>
            <a:pPr>
              <a:buAutoNum type="arabicPeriod"/>
            </a:pPr>
            <a:r>
              <a:rPr lang="ko-KR" altLang="en-US" dirty="0"/>
              <a:t>데이터 집합 분석을 위해 </a:t>
            </a:r>
            <a:r>
              <a:rPr lang="ko-KR" altLang="en-US" dirty="0" err="1"/>
              <a:t>년도별</a:t>
            </a:r>
            <a:r>
              <a:rPr lang="ko-KR" altLang="en-US" dirty="0"/>
              <a:t> 그래프 표시</a:t>
            </a:r>
            <a:endParaRPr lang="en-US" altLang="ko-KR" dirty="0"/>
          </a:p>
          <a:p>
            <a:pPr>
              <a:buAutoNum type="arabicPeriod"/>
            </a:pPr>
            <a:r>
              <a:rPr lang="ko-KR" altLang="en-US" dirty="0"/>
              <a:t>분석한 데이터를 통한 시계열 데이터 예측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EC86F2EB-D4DA-476E-8D0F-1A384050CF4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4818377" y="1898653"/>
            <a:ext cx="3396347" cy="482400"/>
          </a:xfrm>
        </p:spPr>
        <p:txBody>
          <a:bodyPr/>
          <a:lstStyle/>
          <a:p>
            <a:r>
              <a:rPr lang="ko-KR" altLang="en-US"/>
              <a:t>이형석</a:t>
            </a:r>
          </a:p>
        </p:txBody>
      </p:sp>
      <p:sp>
        <p:nvSpPr>
          <p:cNvPr id="8" name="제목 10">
            <a:extLst>
              <a:ext uri="{FF2B5EF4-FFF2-40B4-BE49-F238E27FC236}">
                <a16:creationId xmlns:a16="http://schemas.microsoft.com/office/drawing/2014/main" id="{0866D195-364A-47C6-97A5-2D28BF6223EC}"/>
              </a:ext>
            </a:extLst>
          </p:cNvPr>
          <p:cNvSpPr txBox="1">
            <a:spLocks/>
          </p:cNvSpPr>
          <p:nvPr/>
        </p:nvSpPr>
        <p:spPr>
          <a:xfrm>
            <a:off x="886375" y="1898653"/>
            <a:ext cx="3396347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 Semibold"/>
              <a:buNone/>
              <a:defRPr sz="1800" b="0" i="0" u="none" strike="noStrike" cap="none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 Semibold"/>
              <a:buNone/>
              <a:defRPr sz="1600" b="0" i="0" u="none" strike="noStrike" cap="none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 Semibold"/>
              <a:buNone/>
              <a:defRPr sz="1600" b="0" i="0" u="none" strike="noStrike" cap="none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 Semibold"/>
              <a:buNone/>
              <a:defRPr sz="1600" b="0" i="0" u="none" strike="noStrike" cap="none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 Semibold"/>
              <a:buNone/>
              <a:defRPr sz="1600" b="0" i="0" u="none" strike="noStrike" cap="none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 Semibold"/>
              <a:buNone/>
              <a:defRPr sz="1600" b="0" i="0" u="none" strike="noStrike" cap="none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 Semibold"/>
              <a:buNone/>
              <a:defRPr sz="1600" b="0" i="0" u="none" strike="noStrike" cap="none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 Semibold"/>
              <a:buNone/>
              <a:defRPr sz="1600" b="0" i="0" u="none" strike="noStrike" cap="none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roxima Nova Semibold"/>
              <a:buNone/>
              <a:defRPr sz="1600" b="0" i="0" u="none" strike="noStrike" cap="none">
                <a:solidFill>
                  <a:srgbClr val="66666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ko-KR" altLang="en-US"/>
              <a:t>곽배준</a:t>
            </a:r>
          </a:p>
        </p:txBody>
      </p:sp>
      <p:sp>
        <p:nvSpPr>
          <p:cNvPr id="10" name="부제목 8">
            <a:extLst>
              <a:ext uri="{FF2B5EF4-FFF2-40B4-BE49-F238E27FC236}">
                <a16:creationId xmlns:a16="http://schemas.microsoft.com/office/drawing/2014/main" id="{A7363DC4-7020-4F2B-920B-855CE3B4D80F}"/>
              </a:ext>
            </a:extLst>
          </p:cNvPr>
          <p:cNvSpPr txBox="1">
            <a:spLocks/>
          </p:cNvSpPr>
          <p:nvPr/>
        </p:nvSpPr>
        <p:spPr>
          <a:xfrm>
            <a:off x="1033848" y="2571750"/>
            <a:ext cx="3101400" cy="150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400"/>
              <a:buFont typeface="Proxima Nova"/>
              <a:buNone/>
              <a:defRPr sz="12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400"/>
              <a:buFont typeface="Proxima Nova"/>
              <a:buNone/>
              <a:defRPr sz="12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/>
              <a:buAutoNum type="arabicPeriod"/>
            </a:pPr>
            <a:r>
              <a:rPr lang="ko-KR" altLang="en-US"/>
              <a:t>데이터 셋 </a:t>
            </a:r>
            <a:r>
              <a:rPr lang="ko-KR" altLang="en-US" dirty="0"/>
              <a:t>조사</a:t>
            </a:r>
            <a:endParaRPr lang="en-US" altLang="ko-KR" dirty="0"/>
          </a:p>
          <a:p>
            <a:pPr>
              <a:buFont typeface="Proxima Nova"/>
              <a:buAutoNum type="arabicPeriod"/>
            </a:pPr>
            <a:r>
              <a:rPr lang="ko-KR" altLang="en-US" dirty="0"/>
              <a:t>데이터 특징 분석</a:t>
            </a:r>
            <a:endParaRPr lang="en-US" altLang="ko-KR" dirty="0"/>
          </a:p>
          <a:p>
            <a:pPr>
              <a:buFont typeface="Proxima Nova"/>
              <a:buAutoNum type="arabicPeriod"/>
            </a:pPr>
            <a:r>
              <a:rPr lang="ko-KR" altLang="en-US" dirty="0"/>
              <a:t>데이터 예측을 위한 자료 분석</a:t>
            </a:r>
            <a:endParaRPr lang="en-US" altLang="ko-KR" dirty="0"/>
          </a:p>
          <a:p>
            <a:pPr>
              <a:buFont typeface="Proxima Nova"/>
              <a:buAutoNum type="arabicPeriod"/>
            </a:pPr>
            <a:r>
              <a:rPr lang="ko-KR" altLang="en-US" dirty="0"/>
              <a:t>국가별 </a:t>
            </a:r>
            <a:r>
              <a:rPr lang="ko-KR" altLang="en-US" dirty="0" err="1"/>
              <a:t>확진자</a:t>
            </a:r>
            <a:r>
              <a:rPr lang="en-US" altLang="ko-KR" dirty="0"/>
              <a:t>,</a:t>
            </a:r>
            <a:r>
              <a:rPr lang="ko-KR" altLang="en-US"/>
              <a:t> 사망자 종합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90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subTitle" idx="1"/>
          </p:nvPr>
        </p:nvSpPr>
        <p:spPr>
          <a:xfrm>
            <a:off x="2421817" y="2085931"/>
            <a:ext cx="4300365" cy="2277123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/>
              <a:t>1. Old Faithful Geyser Data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2. </a:t>
            </a:r>
            <a:r>
              <a:rPr lang="en-US" altLang="ko-KR" b="1">
                <a:solidFill>
                  <a:srgbClr val="000000"/>
                </a:solidFill>
              </a:rPr>
              <a:t>COVID-19 data from John Hopkins University</a:t>
            </a:r>
            <a:endParaRPr lang="en-US" altLang="ko-KR"/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/>
              <a:t>3. Environmental Sensor Telemetry Data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/>
              <a:t>4. Netflix Movies and TV Shows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/>
              <a:t>5. NFL Statistics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/>
              <a:t>6. English Premier League stats 2019-2020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/>
              <a:t>7. US Election 2020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/>
              <a:t>8. Heart Disease UCI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/>
              <a:t>9. Basic Computer Data</a:t>
            </a:r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/>
              <a:t>10. Pima Indians Diabetes Database</a:t>
            </a:r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2675900" y="1220010"/>
            <a:ext cx="3483524" cy="760702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3600">
                <a:solidFill>
                  <a:srgbClr val="666666"/>
                </a:solidFill>
              </a:rPr>
              <a:t>주제 선정 </a:t>
            </a:r>
          </a:p>
        </p:txBody>
      </p:sp>
      <p:sp>
        <p:nvSpPr>
          <p:cNvPr id="221" name="Google Shape;221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존스 홉킨스 대학의 시스템 과학 및 공학 센터(</a:t>
            </a:r>
            <a:r>
              <a:rPr lang="en-US" altLang="ko-KR">
                <a:solidFill>
                  <a:srgbClr val="000000"/>
                </a:solidFill>
              </a:rPr>
              <a:t>CSSE)</a:t>
            </a:r>
            <a:r>
              <a:rPr lang="ko-KR" altLang="en-US">
                <a:solidFill>
                  <a:srgbClr val="000000"/>
                </a:solidFill>
              </a:rPr>
              <a:t>에 의해 </a:t>
            </a:r>
            <a:r>
              <a:rPr lang="en-US" altLang="ko-KR">
                <a:solidFill>
                  <a:srgbClr val="000000"/>
                </a:solidFill>
              </a:rPr>
              <a:t>COVID-19 </a:t>
            </a:r>
            <a:r>
              <a:rPr lang="ko-KR" altLang="en-US">
                <a:solidFill>
                  <a:srgbClr val="000000"/>
                </a:solidFill>
              </a:rPr>
              <a:t>데이터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저장소의 매일 업데이트 버전 데이터 집합이다.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데이터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1. 국가 수준에서 확인 된 사례 및 사망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2. 미국 카운티에 의해 확인 된 사례 및 사망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3. 원시 </a:t>
            </a:r>
            <a:r>
              <a:rPr lang="en-US" altLang="ko-KR">
                <a:solidFill>
                  <a:srgbClr val="000000"/>
                </a:solidFill>
              </a:rPr>
              <a:t>JHU</a:t>
            </a:r>
            <a:r>
              <a:rPr lang="ko-KR" altLang="en-US">
                <a:solidFill>
                  <a:srgbClr val="000000"/>
                </a:solidFill>
              </a:rPr>
              <a:t> 데이터에서 사용할 수 있는 일부 메타 데이터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>
                <a:solidFill>
                  <a:srgbClr val="000000"/>
                </a:solidFill>
              </a:rPr>
              <a:t>* </a:t>
            </a:r>
            <a:r>
              <a:rPr lang="en-US" altLang="ko-KR">
                <a:solidFill>
                  <a:srgbClr val="000000"/>
                </a:solidFill>
              </a:rPr>
              <a:t>RAW</a:t>
            </a:r>
            <a:r>
              <a:rPr lang="ko-KR" altLang="en-US">
                <a:solidFill>
                  <a:srgbClr val="000000"/>
                </a:solidFill>
              </a:rPr>
              <a:t> 버전 : 원래 데이터 집합에 배포된 것과 동일한 데이터로 분석하기 쉬운 목적을 가진 변환된 데이터이다.</a:t>
            </a: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1">
                <a:solidFill>
                  <a:srgbClr val="000000"/>
                </a:solidFill>
              </a:rPr>
              <a:t>COVID-19 data from John Hopkins University</a:t>
            </a: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fld id="{00000000-1234-1234-1234-123412341234}" type="slidenum">
              <a:rPr lang="en-US"/>
              <a:pPr marL="0" lvl="0" indent="0" algn="l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25000"/>
                <a:buFont typeface="Arial"/>
                <a:buNone/>
                <a:defRPr lang="ko-KR" altLang="en-US"/>
              </a:pPr>
              <a:t>8</a:t>
            </a:fld>
            <a:endParaRPr 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>
                <a:solidFill>
                  <a:srgbClr val="000000"/>
                </a:solidFill>
              </a:rPr>
              <a:t>Data Set</a:t>
            </a:r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en-US"/>
          </a:p>
          <a:p>
            <a:pPr marL="0" lvl="0" indent="0" algn="l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fld id="{00000000-1234-1234-1234-123412341234}" type="slidenum">
              <a:rPr lang="en-US">
                <a:solidFill>
                  <a:srgbClr val="B7B7B7"/>
                </a:solidFill>
              </a:rPr>
              <a:pPr marL="0" lvl="0" indent="0" algn="l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25000"/>
                <a:buFont typeface="Arial"/>
                <a:buNone/>
                <a:defRPr lang="ko-KR" altLang="en-US"/>
              </a:pPr>
              <a:t>9</a:t>
            </a:fld>
            <a:endParaRPr lang="en-US">
              <a:solidFill>
                <a:srgbClr val="B7B7B7"/>
              </a:solidFill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945921" cy="19419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CONVENIENT_global_confirmed_cases.csv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CONVENIENT_global_deaths.csv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CONVENIENT_global_metadata.csv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CONVENIENT_us_confirmed_cases.csv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CONVENIENT_us_deaths.csv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CONVENIENT_us_metadata.csv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RAW_global_confirmed_cases.csv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RAW_global_deaths.csv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RAW_us_confirmed_cases.csv</a:t>
            </a:r>
          </a:p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>
                <a:solidFill>
                  <a:srgbClr val="000000"/>
                </a:solidFill>
              </a:rPr>
              <a:t>RAW_us_deaths.csv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2293</Words>
  <Application>Microsoft Office PowerPoint</Application>
  <PresentationFormat>화면 슬라이드 쇼(16:9)</PresentationFormat>
  <Paragraphs>328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Arvo</vt:lpstr>
      <vt:lpstr>Proxima Nova Semibold</vt:lpstr>
      <vt:lpstr>Ubuntu</vt:lpstr>
      <vt:lpstr>Quicksand Light</vt:lpstr>
      <vt:lpstr>Arial</vt:lpstr>
      <vt:lpstr>Proxima Nova</vt:lpstr>
      <vt:lpstr>Ubuntu Light</vt:lpstr>
      <vt:lpstr>Bodoni</vt:lpstr>
      <vt:lpstr>Ubuntu Medium</vt:lpstr>
      <vt:lpstr>Minimal Charm</vt:lpstr>
      <vt:lpstr>SlidesGo Final Pages</vt:lpstr>
      <vt:lpstr>데이터  통계 – 통계적 추론 과제</vt:lpstr>
      <vt:lpstr>팀 구성</vt:lpstr>
      <vt:lpstr>목차</vt:lpstr>
      <vt:lpstr>Work Flow</vt:lpstr>
      <vt:lpstr>Work Flow</vt:lpstr>
      <vt:lpstr>역할 분담</vt:lpstr>
      <vt:lpstr>주제 선정 </vt:lpstr>
      <vt:lpstr>COVID-19 data from John Hopkins University</vt:lpstr>
      <vt:lpstr>Data Set</vt:lpstr>
      <vt:lpstr>CONVENIENT_global_confirmed_cases.csv</vt:lpstr>
      <vt:lpstr>CONVENIENT_global_deaths.csv</vt:lpstr>
      <vt:lpstr>CONVENIENT_global_metadata_cases.csv</vt:lpstr>
      <vt:lpstr>CONVENIENT_us_confirmed_cases.csv</vt:lpstr>
      <vt:lpstr>CONVENIENT_us_deaths.csv</vt:lpstr>
      <vt:lpstr>CONVENIENT_us_metadata.csv</vt:lpstr>
      <vt:lpstr>RAW_global_confirmed_cases.csv</vt:lpstr>
      <vt:lpstr>RAW_global_deaths.csv</vt:lpstr>
      <vt:lpstr>RAW_us_confirmed_cases.csv</vt:lpstr>
      <vt:lpstr>RAW_us_deaths.csv</vt:lpstr>
      <vt:lpstr>PowerPoint 프레젠테이션</vt:lpstr>
      <vt:lpstr>시계열 분석</vt:lpstr>
      <vt:lpstr>국가별 코로나 확진 사례 총합 </vt:lpstr>
      <vt:lpstr>국가별 코로나 확진 사례 총합 파생 데이터</vt:lpstr>
      <vt:lpstr>국가별 확진 사례 기반 범위 지정 </vt:lpstr>
      <vt:lpstr>국가 범위별 확진 비율 Map View</vt:lpstr>
      <vt:lpstr>국가 범위별 확인 사례 Map View</vt:lpstr>
      <vt:lpstr>국가 범위별 확인 사례 Map View</vt:lpstr>
      <vt:lpstr>국가 범위별 확인 사례 Map View</vt:lpstr>
      <vt:lpstr>국가 범위별 확진 사례 Map View</vt:lpstr>
      <vt:lpstr>국가 범위별 확진 사례 Map View</vt:lpstr>
      <vt:lpstr>국가별 코로나 사망자 사례 총합 </vt:lpstr>
      <vt:lpstr>국가 범위별 사망 사례 Map View</vt:lpstr>
      <vt:lpstr>시계열 분해 – 현상 이해</vt:lpstr>
      <vt:lpstr>시계열 분해</vt:lpstr>
      <vt:lpstr>시계열 분해</vt:lpstr>
      <vt:lpstr>시계열 데이터 예측 결정 계수</vt:lpstr>
      <vt:lpstr>PowerPoint 프레젠테이션</vt:lpstr>
      <vt:lpstr>PowerPoint 프레젠테이션</vt:lpstr>
      <vt:lpstr>PowerPoint 프레젠테이션</vt:lpstr>
      <vt:lpstr>그래프의 어두운 부분의 밑 부분은 예측 최소 값, 위쪽 부분은 예측 최대 값, 빨간 선은 예측 값이다.</vt:lpstr>
      <vt:lpstr>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Tmap API를 활용한 킥고잉 앱 개선</dc:title>
  <cp:lastModifiedBy>이 형석</cp:lastModifiedBy>
  <cp:revision>78</cp:revision>
  <dcterms:modified xsi:type="dcterms:W3CDTF">2020-12-14T13:23:24Z</dcterms:modified>
</cp:coreProperties>
</file>